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bin" ContentType="application/vnd.openxmlformats-officedocument.oleObject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emf" ContentType="image/x-emf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32" r:id="rId1"/>
  </p:sldMasterIdLst>
  <p:notesMasterIdLst>
    <p:notesMasterId r:id="rId26"/>
  </p:notesMasterIdLst>
  <p:sldIdLst>
    <p:sldId id="256" r:id="rId2"/>
    <p:sldId id="270" r:id="rId3"/>
    <p:sldId id="267" r:id="rId4"/>
    <p:sldId id="259" r:id="rId5"/>
    <p:sldId id="271" r:id="rId6"/>
    <p:sldId id="277" r:id="rId7"/>
    <p:sldId id="273" r:id="rId8"/>
    <p:sldId id="278" r:id="rId9"/>
    <p:sldId id="272" r:id="rId10"/>
    <p:sldId id="294" r:id="rId11"/>
    <p:sldId id="283" r:id="rId12"/>
    <p:sldId id="295" r:id="rId13"/>
    <p:sldId id="296" r:id="rId14"/>
    <p:sldId id="284" r:id="rId15"/>
    <p:sldId id="282" r:id="rId16"/>
    <p:sldId id="285" r:id="rId17"/>
    <p:sldId id="286" r:id="rId18"/>
    <p:sldId id="287" r:id="rId19"/>
    <p:sldId id="288" r:id="rId20"/>
    <p:sldId id="289" r:id="rId21"/>
    <p:sldId id="292" r:id="rId22"/>
    <p:sldId id="293" r:id="rId23"/>
    <p:sldId id="291" r:id="rId24"/>
    <p:sldId id="290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Надежда" initials="Н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15588" autoAdjust="0"/>
    <p:restoredTop sz="37377" autoAdjust="0"/>
  </p:normalViewPr>
  <p:slideViewPr>
    <p:cSldViewPr>
      <p:cViewPr>
        <p:scale>
          <a:sx n="74" d="100"/>
          <a:sy n="74" d="100"/>
        </p:scale>
        <p:origin x="-1032" y="-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2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19DEAC-C2BD-4298-9F80-594ABE8AA23D}" type="datetimeFigureOut">
              <a:rPr lang="ru-RU" smtClean="0"/>
              <a:pPr/>
              <a:t>30.10.2023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3CB7A7-592F-4356-942F-DC5D7A308D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71621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3CB7A7-592F-4356-942F-DC5D7A308DAF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3CB7A7-592F-4356-942F-DC5D7A308DAF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5B87133-57A8-4398-BC2F-A0D082894513}" type="slidenum">
              <a:rPr lang="en-US" altLang="ru-RU"/>
              <a:pPr/>
              <a:t>7</a:t>
            </a:fld>
            <a:endParaRPr lang="en-US" altLang="ru-RU"/>
          </a:p>
        </p:txBody>
      </p:sp>
      <p:sp>
        <p:nvSpPr>
          <p:cNvPr id="10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ru-RU"/>
              <a:t>Content Layouts</a:t>
            </a:r>
          </a:p>
        </p:txBody>
      </p:sp>
    </p:spTree>
    <p:extLst>
      <p:ext uri="{BB962C8B-B14F-4D97-AF65-F5344CB8AC3E}">
        <p14:creationId xmlns="" xmlns:p14="http://schemas.microsoft.com/office/powerpoint/2010/main" val="7995375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5B87133-57A8-4398-BC2F-A0D082894513}" type="slidenum">
              <a:rPr lang="en-US" altLang="ru-RU"/>
              <a:pPr/>
              <a:t>21</a:t>
            </a:fld>
            <a:endParaRPr lang="en-US" altLang="ru-RU"/>
          </a:p>
        </p:txBody>
      </p:sp>
      <p:sp>
        <p:nvSpPr>
          <p:cNvPr id="10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ru-RU"/>
              <a:t>Content Layouts</a:t>
            </a:r>
          </a:p>
        </p:txBody>
      </p:sp>
    </p:spTree>
    <p:extLst>
      <p:ext uri="{BB962C8B-B14F-4D97-AF65-F5344CB8AC3E}">
        <p14:creationId xmlns="" xmlns:p14="http://schemas.microsoft.com/office/powerpoint/2010/main" val="36739903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B14AF-D76D-490F-BD32-EC6522A2A565}" type="datetime1">
              <a:rPr lang="ru-RU" smtClean="0"/>
              <a:pPr/>
              <a:t>30.10.2023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03681645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57582-26C2-4143-9C44-D0D78E356BFB}" type="datetime1">
              <a:rPr lang="ru-RU" smtClean="0"/>
              <a:pPr/>
              <a:t>30.10.2023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043971121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F4A19-3A96-49AC-AC11-BADCAF7BB3D6}" type="datetime1">
              <a:rPr lang="ru-RU" smtClean="0"/>
              <a:pPr/>
              <a:t>30.10.2023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71806279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D3214-E09C-4A53-BE2A-6859CC393A72}" type="datetime1">
              <a:rPr lang="ru-RU" smtClean="0"/>
              <a:pPr/>
              <a:t>30.10.2023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8441515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E90EC-D216-401A-8D32-FBB2327012F8}" type="datetime1">
              <a:rPr lang="ru-RU" smtClean="0"/>
              <a:pPr/>
              <a:t>30.10.2023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29295395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A6881-CC77-414E-9AF1-3871A5C23151}" type="datetime1">
              <a:rPr lang="ru-RU" smtClean="0"/>
              <a:pPr/>
              <a:t>30.10.2023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13755678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E0BA3-5A7C-4C2C-9DD1-1D3A620B9E02}" type="datetime1">
              <a:rPr lang="ru-RU" smtClean="0"/>
              <a:pPr/>
              <a:t>30.10.2023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71612209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78C29-7510-4F7A-9498-778AE7AB0930}" type="datetime1">
              <a:rPr lang="ru-RU" smtClean="0"/>
              <a:pPr/>
              <a:t>30.10.2023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092215700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A2C28-FFD9-4B7D-8C1F-29340F0CD92D}" type="datetime1">
              <a:rPr lang="ru-RU" smtClean="0"/>
              <a:pPr/>
              <a:t>30.10.2023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47225890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CFD22-71D0-4CBA-9E12-F8533BE08871}" type="datetime1">
              <a:rPr lang="ru-RU" smtClean="0"/>
              <a:pPr/>
              <a:t>30.10.2023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658524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CFD22-71D0-4CBA-9E12-F8533BE08871}" type="datetime1">
              <a:rPr lang="ru-RU" smtClean="0"/>
              <a:pPr/>
              <a:t>30.10.2023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3193781469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CFD22-71D0-4CBA-9E12-F8533BE08871}" type="datetime1">
              <a:rPr lang="ru-RU" smtClean="0"/>
              <a:pPr/>
              <a:t>30.10.2023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99959539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CFD22-71D0-4CBA-9E12-F8533BE08871}" type="datetime1">
              <a:rPr lang="ru-RU" smtClean="0"/>
              <a:pPr/>
              <a:t>30.10.2023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3581751665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CFD22-71D0-4CBA-9E12-F8533BE08871}" type="datetime1">
              <a:rPr lang="ru-RU" smtClean="0"/>
              <a:pPr/>
              <a:t>30.10.2023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79944183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4992E-354A-4154-A791-82BD39A07D11}" type="datetime1">
              <a:rPr lang="ru-RU" smtClean="0"/>
              <a:pPr/>
              <a:t>30.10.2023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60987732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33516-041F-4CC7-9A42-F28A3132E9A2}" type="datetime1">
              <a:rPr lang="ru-RU" smtClean="0"/>
              <a:pPr/>
              <a:t>30.10.2023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62326486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ECFD22-71D0-4CBA-9E12-F8533BE08871}" type="datetime1">
              <a:rPr lang="ru-RU" smtClean="0"/>
              <a:pPr/>
              <a:t>30.10.2023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2B1B84AB-6190-4DA5-96C5-22410CB6E1C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33328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46" r:id="rId14"/>
    <p:sldLayoutId id="2147483747" r:id="rId15"/>
    <p:sldLayoutId id="2147483748" r:id="rId16"/>
  </p:sldLayoutIdLst>
  <p:transition spd="med">
    <p:wipe dir="r"/>
  </p:transition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s://mou331.oshkole.ru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67040" y="1557294"/>
            <a:ext cx="6215106" cy="4286280"/>
          </a:xfrm>
        </p:spPr>
        <p:txBody>
          <a:bodyPr>
            <a:normAutofit/>
          </a:bodyPr>
          <a:lstStyle/>
          <a:p>
            <a:pPr algn="ctr" eaLnBrk="0" hangingPunct="0"/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Краткая презентация основной образовательной программы дошкольного образования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Georgia" pitchFamily="18" charset="0"/>
              </a:rPr>
              <a:t/>
            </a:r>
            <a:b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Georgia" pitchFamily="18" charset="0"/>
              </a:rPr>
              <a:t/>
            </a:r>
            <a:b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sz="1600" b="1" dirty="0" smtClean="0">
                <a:solidFill>
                  <a:srgbClr val="2C0FDB"/>
                </a:solidFill>
                <a:latin typeface="Georgia" pitchFamily="18" charset="0"/>
              </a:rPr>
              <a:t/>
            </a:r>
            <a:br>
              <a:rPr lang="ru-RU" sz="1600" b="1" dirty="0" smtClean="0">
                <a:solidFill>
                  <a:srgbClr val="2C0FDB"/>
                </a:solidFill>
                <a:latin typeface="Georgia" pitchFamily="18" charset="0"/>
              </a:rPr>
            </a:br>
            <a:endParaRPr lang="ru-RU" sz="13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AutoShape 5"/>
          <p:cNvSpPr>
            <a:spLocks noChangeArrowheads="1"/>
          </p:cNvSpPr>
          <p:nvPr/>
        </p:nvSpPr>
        <p:spPr bwMode="auto">
          <a:xfrm>
            <a:off x="539552" y="449271"/>
            <a:ext cx="7848872" cy="1428760"/>
          </a:xfrm>
          <a:prstGeom prst="horizontalScroll">
            <a:avLst>
              <a:gd name="adj" fmla="val 12500"/>
            </a:avLst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 eaLnBrk="0" hangingPunct="0">
              <a:tabLst>
                <a:tab pos="3819525" algn="l"/>
              </a:tabLst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муниципальное дошкольное образовательное учреждение «Детский сад № 331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Тракторозаводского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района Волгограда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algn="ctr" eaLnBrk="0" hangingPunct="0">
              <a:tabLst>
                <a:tab pos="3819525" algn="l"/>
              </a:tabLst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(МОУ Детский сад №331)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2587127" y="440093"/>
            <a:ext cx="4069704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tabLst>
                <a:tab pos="3819525" algn="l"/>
              </a:tabLst>
            </a:pP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>
              <a:tabLst>
                <a:tab pos="3819525" algn="l"/>
              </a:tabLst>
            </a:pP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908720"/>
            <a:ext cx="4248472" cy="5214974"/>
          </a:xfrm>
        </p:spPr>
        <p:txBody>
          <a:bodyPr>
            <a:noAutofit/>
          </a:bodyPr>
          <a:lstStyle/>
          <a:p>
            <a:pPr algn="just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Полное название: 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Основная образовательная программа 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дошкольного образования  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муниципального дошкольного образовательного учреждения «Детский сад № 331 </a:t>
            </a:r>
            <a:r>
              <a:rPr lang="ru-RU" sz="2400" dirty="0" err="1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Тракторозаводского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района Волгограда»</a:t>
            </a:r>
            <a:b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Сокращённое название: 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ООП ДОО 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Ориентирована на детей в возрасте от 2 до 8 лет.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2</a:t>
            </a:fld>
            <a:endParaRPr lang="ru-RU"/>
          </a:p>
        </p:txBody>
      </p:sp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5724128" y="980728"/>
          <a:ext cx="3160095" cy="4572032"/>
        </p:xfrm>
        <a:graphic>
          <a:graphicData uri="http://schemas.openxmlformats.org/presentationml/2006/ole">
            <p:oleObj spid="_x0000_s1027" name="Acrobat Document" r:id="rId3" imgW="3947400" imgH="5095080" progId="AcroExch.Document.DC">
              <p:embed/>
            </p:oleObj>
          </a:graphicData>
        </a:graphic>
      </p:graphicFrame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5500726" cy="6715148"/>
          </a:xfrm>
        </p:spPr>
        <p:txBody>
          <a:bodyPr>
            <a:noAutofit/>
          </a:bodyPr>
          <a:lstStyle/>
          <a:p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3600" b="1" dirty="0">
              <a:solidFill>
                <a:schemeClr val="tx2"/>
              </a:solidFill>
              <a:latin typeface="Georgia" pitchFamily="18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95776" y="332095"/>
            <a:ext cx="5572132" cy="6095576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r>
              <a:rPr lang="ru-RU" sz="26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Основная образовательная программа детского сада разработана на основе </a:t>
            </a:r>
          </a:p>
          <a:p>
            <a:r>
              <a:rPr lang="ru-RU" sz="26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	Федерального государственного </a:t>
            </a:r>
          </a:p>
          <a:p>
            <a:pPr>
              <a:buNone/>
            </a:pPr>
            <a:r>
              <a:rPr lang="ru-RU" sz="26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образовательного стандарта дошкольного </a:t>
            </a:r>
          </a:p>
          <a:p>
            <a:pPr>
              <a:buNone/>
            </a:pPr>
            <a:r>
              <a:rPr lang="ru-RU" sz="26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образования (ФГОС ДО) (Приказ </a:t>
            </a:r>
            <a:r>
              <a:rPr lang="ru-RU" sz="2600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МОиН</a:t>
            </a:r>
            <a:r>
              <a:rPr lang="ru-RU" sz="26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РФ № </a:t>
            </a:r>
            <a:r>
              <a:rPr lang="ru-RU" sz="26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1155 </a:t>
            </a:r>
            <a:r>
              <a:rPr lang="ru-RU" sz="26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 17 октября 2013г) </a:t>
            </a:r>
            <a:endParaRPr lang="ru-RU" sz="26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lnSpc>
                <a:spcPct val="150000"/>
              </a:lnSpc>
            </a:pPr>
            <a:r>
              <a:rPr lang="ru-RU" sz="26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Комплексной образовательной программы </a:t>
            </a:r>
            <a:r>
              <a:rPr lang="ru-RU" sz="26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дошкольного образования«Детство» под </a:t>
            </a:r>
            <a:r>
              <a:rPr lang="ru-RU" sz="26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редакцией Т.И. Бабаевой, А.Г. Гогоберидзе, </a:t>
            </a:r>
            <a:r>
              <a:rPr lang="ru-RU" sz="26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О.В</a:t>
            </a:r>
            <a:r>
              <a:rPr lang="ru-RU" sz="26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Солнцевой и др. </a:t>
            </a:r>
            <a:endParaRPr lang="ru-RU" sz="26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3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0760" y="142852"/>
            <a:ext cx="2571768" cy="3325516"/>
          </a:xfrm>
          <a:prstGeom prst="rect">
            <a:avLst/>
          </a:prstGeom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00760" y="3500438"/>
            <a:ext cx="2619027" cy="3140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684584" y="380976"/>
            <a:ext cx="8229600" cy="850106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Цель образовательной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Bodoni MT"/>
                <a:cs typeface="Calibri" panose="020F0502020204030204" pitchFamily="34" charset="0"/>
              </a:rPr>
              <a:t> программы:</a:t>
            </a:r>
            <a:endParaRPr lang="ru-RU" sz="2800" b="1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467544" y="1143395"/>
            <a:ext cx="5472608" cy="2369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450850" algn="just" fontAlgn="base">
              <a:spcBef>
                <a:spcPct val="0"/>
              </a:spcBef>
              <a:spcAft>
                <a:spcPct val="0"/>
              </a:spcAft>
              <a:tabLst>
                <a:tab pos="527050" algn="l"/>
                <a:tab pos="809625" algn="l"/>
              </a:tabLst>
            </a:pP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Разностороннее развитие ребенка в период дошкольного детства с учетом возрастных и индивидуальных особенностей на основе духовно-нравственных ценностей российского народа, исторических и национально-культурных 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традиций.</a:t>
            </a:r>
            <a:endParaRPr lang="ru-RU" sz="2000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27050" algn="l"/>
                <a:tab pos="809625" algn="l"/>
              </a:tabLst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3557706"/>
            <a:ext cx="4320480" cy="2880320"/>
          </a:xfrm>
          <a:prstGeom prst="rect">
            <a:avLst/>
          </a:prstGeom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428604"/>
            <a:ext cx="7110410" cy="796908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Задачи программы:</a:t>
            </a:r>
            <a:endParaRPr lang="ru-RU" sz="3200" b="1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928670"/>
            <a:ext cx="8501122" cy="5373818"/>
          </a:xfrm>
        </p:spPr>
        <p:txBody>
          <a:bodyPr>
            <a:normAutofit fontScale="70000" lnSpcReduction="20000"/>
          </a:bodyPr>
          <a:lstStyle/>
          <a:p>
            <a:pPr lvl="0" fontAlgn="base"/>
            <a:r>
              <a:rPr lang="ru-RU" dirty="0" smtClean="0"/>
              <a:t>обеспечение единых для Российской Федерации содержания ДО и планируемых результатов освоения образовательной программы ДО; </a:t>
            </a:r>
          </a:p>
          <a:p>
            <a:pPr lvl="0" fontAlgn="base"/>
            <a:r>
              <a:rPr lang="ru-RU" dirty="0" smtClean="0"/>
              <a:t>приобщение детей (в соответствии с возрастными особенностями) к базовым ценностям российского народа - жизнь, достоинство, права и свободы человека, патриотизм, гражданственность, высокие нравственные идеалы, крепкая семья, созидательный труд, приоритет духовного над материальным, гуманизм, милосердие, справедливость, коллективизм, взаимопомощь и взаимоуважение, историческая память и преемственность поколений, единство народов России; создание условий для формирования ценностного отношения к окружающему миру, становления опыта действий и поступков на основе осмысления ценностей; </a:t>
            </a:r>
          </a:p>
          <a:p>
            <a:pPr lvl="0" fontAlgn="base"/>
            <a:r>
              <a:rPr lang="ru-RU" dirty="0" smtClean="0"/>
              <a:t>построение (структурирование) содержания образовательной деятельности на основе учета возрастных и индивидуальных особенностей развития; </a:t>
            </a:r>
          </a:p>
          <a:p>
            <a:pPr lvl="0" fontAlgn="base"/>
            <a:r>
              <a:rPr lang="ru-RU" dirty="0" smtClean="0"/>
              <a:t>создание условий для равного доступа к образованию для всех детей дошкольного возраста с учетом разнообразия образовательных потребностей и индивидуальных возможностей; </a:t>
            </a:r>
          </a:p>
          <a:p>
            <a:pPr lvl="0" fontAlgn="base"/>
            <a:r>
              <a:rPr lang="ru-RU" dirty="0" smtClean="0"/>
              <a:t>охрана и укрепление физического и психического здоровья детей, в т.ч. их эмоционального благополучия; </a:t>
            </a:r>
          </a:p>
          <a:p>
            <a:pPr lvl="0" fontAlgn="base"/>
            <a:r>
              <a:rPr lang="ru-RU" dirty="0" smtClean="0"/>
              <a:t>обеспечение развития физических, личностных, нравственных качеств и основ патриотизма, интеллектуальных и художественно-творческих способностей ребенка, его инициативности, самостоятельности и ответственности; </a:t>
            </a:r>
          </a:p>
          <a:p>
            <a:pPr lvl="0" fontAlgn="base"/>
            <a:r>
              <a:rPr lang="ru-RU" dirty="0" smtClean="0"/>
              <a:t>обеспечение психолого-педагогической поддержки семьи и повышение компетентности родителей (законных представителей) в вопросах воспитания, обучения и развития, охраны и укрепления здоровья детей, обеспечения их безопасности; </a:t>
            </a:r>
          </a:p>
          <a:p>
            <a:pPr lvl="0" fontAlgn="base"/>
            <a:r>
              <a:rPr lang="ru-RU" dirty="0" smtClean="0"/>
              <a:t>достижение детьми на этапе завершения ДО уровня развития, необходимого и достаточного для успешного освоения ими образовательных программ начального общего образования.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pPr lvl="3" algn="just"/>
            <a:r>
              <a:rPr lang="x-none" sz="1400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ru-RU" sz="1400" dirty="0">
              <a:solidFill>
                <a:schemeClr val="accent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68273" y="193644"/>
            <a:ext cx="7643866" cy="123351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В соответствии с требованиями ФГОС ДО программа состоит из двух частей:</a:t>
            </a:r>
            <a:endParaRPr lang="ru-RU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57224" y="1974041"/>
            <a:ext cx="6665964" cy="84932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Обязательная часть ( объем не менее 60% от её общего объёма)</a:t>
            </a:r>
            <a:endParaRPr lang="ru-RU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057858" y="3502581"/>
            <a:ext cx="6264696" cy="2771796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Вариативная часть (часть, формируемая участниками образовательных отношений) – не более 40%</a:t>
            </a:r>
            <a:endParaRPr lang="ru-RU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Стрелка вниз 7"/>
          <p:cNvSpPr/>
          <p:nvPr/>
        </p:nvSpPr>
        <p:spPr>
          <a:xfrm>
            <a:off x="4001445" y="1549400"/>
            <a:ext cx="304800" cy="381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низ 8"/>
          <p:cNvSpPr/>
          <p:nvPr/>
        </p:nvSpPr>
        <p:spPr>
          <a:xfrm>
            <a:off x="4001445" y="2999335"/>
            <a:ext cx="381000" cy="381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9626" y="155789"/>
            <a:ext cx="7139014" cy="1143008"/>
          </a:xfrm>
        </p:spPr>
        <p:txBody>
          <a:bodyPr>
            <a:noAutofit/>
          </a:bodyPr>
          <a:lstStyle/>
          <a:p>
            <a:pPr algn="ctr"/>
            <a:r>
              <a:rPr lang="ru-RU" altLang="ru-RU" sz="2800" b="1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Основная образовательная </a:t>
            </a:r>
            <a:r>
              <a:rPr lang="ru-RU" altLang="ru-RU" sz="2800" b="1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программа</a:t>
            </a:r>
            <a:br>
              <a:rPr lang="ru-RU" altLang="ru-RU" sz="2800" b="1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altLang="ru-RU" sz="2800" b="1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altLang="ru-RU" sz="2800" b="1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МОУ Детский сад № 331 программа ДОО </a:t>
            </a:r>
            <a:br>
              <a:rPr lang="ru-RU" altLang="ru-RU" sz="2800" b="1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altLang="ru-RU" sz="2800" b="1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включает три основных раздела:</a:t>
            </a:r>
            <a:endParaRPr lang="en-US" altLang="ru-RU" sz="280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208" name="AutoShape 16"/>
          <p:cNvSpPr>
            <a:spLocks noChangeArrowheads="1"/>
          </p:cNvSpPr>
          <p:nvPr/>
        </p:nvSpPr>
        <p:spPr bwMode="blackGray">
          <a:xfrm rot="16200000" flipH="1" flipV="1">
            <a:off x="3165808" y="1598561"/>
            <a:ext cx="979006" cy="755650"/>
          </a:xfrm>
          <a:prstGeom prst="rightArrow">
            <a:avLst>
              <a:gd name="adj1" fmla="val 46509"/>
              <a:gd name="adj2" fmla="val 42052"/>
            </a:avLst>
          </a:prstGeom>
          <a:gradFill rotWithShape="1">
            <a:gsLst>
              <a:gs pos="0">
                <a:schemeClr val="accent2">
                  <a:gamma/>
                  <a:tint val="0"/>
                  <a:invGamma/>
                  <a:alpha val="0"/>
                </a:schemeClr>
              </a:gs>
              <a:gs pos="100000">
                <a:schemeClr val="accent2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1251723" y="5745463"/>
            <a:ext cx="168275" cy="168275"/>
            <a:chOff x="2928" y="2208"/>
            <a:chExt cx="262" cy="262"/>
          </a:xfrm>
        </p:grpSpPr>
        <p:sp>
          <p:nvSpPr>
            <p:cNvPr id="8214" name="Oval 22"/>
            <p:cNvSpPr>
              <a:spLocks noChangeArrowheads="1"/>
            </p:cNvSpPr>
            <p:nvPr/>
          </p:nvSpPr>
          <p:spPr bwMode="gray">
            <a:xfrm>
              <a:off x="2928" y="2208"/>
              <a:ext cx="262" cy="262"/>
            </a:xfrm>
            <a:prstGeom prst="ellipse">
              <a:avLst/>
            </a:prstGeom>
            <a:gradFill rotWithShape="1">
              <a:gsLst>
                <a:gs pos="0">
                  <a:srgbClr val="223864">
                    <a:gamma/>
                    <a:tint val="28627"/>
                    <a:invGamma/>
                  </a:srgbClr>
                </a:gs>
                <a:gs pos="100000">
                  <a:srgbClr val="223864"/>
                </a:gs>
              </a:gsLst>
              <a:lin ang="2700000" scaled="1"/>
            </a:gradFill>
            <a:ln w="12700">
              <a:solidFill>
                <a:srgbClr val="F8F8F8"/>
              </a:solidFill>
              <a:round/>
              <a:headEnd/>
              <a:tailEnd/>
            </a:ln>
            <a:effectLst>
              <a:outerShdw dist="35921" dir="2700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215" name="Oval 23"/>
            <p:cNvSpPr>
              <a:spLocks noChangeArrowheads="1"/>
            </p:cNvSpPr>
            <p:nvPr/>
          </p:nvSpPr>
          <p:spPr bwMode="gray">
            <a:xfrm>
              <a:off x="2949" y="2230"/>
              <a:ext cx="218" cy="218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tint val="6352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>
                  <a:solidFill>
                    <a:srgbClr val="DDDDDD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17961" dir="2700000" algn="ctr" rotWithShape="0">
                      <a:srgbClr val="00000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8220" name="AutoShape 28"/>
          <p:cNvSpPr>
            <a:spLocks noChangeArrowheads="1"/>
          </p:cNvSpPr>
          <p:nvPr/>
        </p:nvSpPr>
        <p:spPr bwMode="gray">
          <a:xfrm>
            <a:off x="490698" y="2586352"/>
            <a:ext cx="7272808" cy="912771"/>
          </a:xfrm>
          <a:prstGeom prst="roundRect">
            <a:avLst>
              <a:gd name="adj" fmla="val 50000"/>
            </a:avLst>
          </a:prstGeom>
          <a:solidFill>
            <a:schemeClr val="accent2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57150" algn="ctr">
                <a:solidFill>
                  <a:srgbClr val="C68AD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8223" name="Rectangle 31"/>
          <p:cNvSpPr>
            <a:spLocks noChangeArrowheads="1"/>
          </p:cNvSpPr>
          <p:nvPr/>
        </p:nvSpPr>
        <p:spPr bwMode="gray">
          <a:xfrm>
            <a:off x="837032" y="2827281"/>
            <a:ext cx="6384202" cy="5909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gradFill rotWithShape="1">
                  <a:gsLst>
                    <a:gs pos="0">
                      <a:schemeClr val="accent1"/>
                    </a:gs>
                    <a:gs pos="50000">
                      <a:schemeClr val="bg1"/>
                    </a:gs>
                    <a:gs pos="100000">
                      <a:schemeClr val="accent1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altLang="ru-RU" sz="3600" b="1" dirty="0" smtClean="0">
                <a:cs typeface="Arial" charset="0"/>
              </a:rPr>
              <a:t>ЦЕЛЕВОЙ</a:t>
            </a:r>
            <a:endParaRPr lang="en-US" altLang="ru-RU" sz="3600" b="1" dirty="0">
              <a:cs typeface="Arial" charset="0"/>
            </a:endParaRPr>
          </a:p>
        </p:txBody>
      </p:sp>
      <p:sp>
        <p:nvSpPr>
          <p:cNvPr id="8226" name="AutoShape 34"/>
          <p:cNvSpPr>
            <a:spLocks noChangeArrowheads="1"/>
          </p:cNvSpPr>
          <p:nvPr/>
        </p:nvSpPr>
        <p:spPr bwMode="blackGray">
          <a:xfrm rot="16200000" flipV="1">
            <a:off x="3916174" y="1701960"/>
            <a:ext cx="1080120" cy="755650"/>
          </a:xfrm>
          <a:prstGeom prst="rightArrow">
            <a:avLst>
              <a:gd name="adj1" fmla="val 46509"/>
              <a:gd name="adj2" fmla="val 42098"/>
            </a:avLst>
          </a:prstGeom>
          <a:gradFill rotWithShape="1">
            <a:gsLst>
              <a:gs pos="0">
                <a:schemeClr val="accent1">
                  <a:gamma/>
                  <a:tint val="0"/>
                  <a:invGamma/>
                  <a:alpha val="0"/>
                </a:schemeClr>
              </a:gs>
              <a:gs pos="100000">
                <a:schemeClr val="accent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0" name="AutoShape 28"/>
          <p:cNvSpPr>
            <a:spLocks noChangeArrowheads="1"/>
          </p:cNvSpPr>
          <p:nvPr/>
        </p:nvSpPr>
        <p:spPr bwMode="gray">
          <a:xfrm>
            <a:off x="490698" y="3956446"/>
            <a:ext cx="7272808" cy="912771"/>
          </a:xfrm>
          <a:prstGeom prst="roundRect">
            <a:avLst>
              <a:gd name="adj" fmla="val 50000"/>
            </a:avLst>
          </a:prstGeom>
          <a:solidFill>
            <a:schemeClr val="accent2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57150" algn="ctr">
                <a:solidFill>
                  <a:srgbClr val="C68AD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1" name="AutoShape 28"/>
          <p:cNvSpPr>
            <a:spLocks noChangeArrowheads="1"/>
          </p:cNvSpPr>
          <p:nvPr/>
        </p:nvSpPr>
        <p:spPr bwMode="gray">
          <a:xfrm>
            <a:off x="485514" y="5326539"/>
            <a:ext cx="7223462" cy="912771"/>
          </a:xfrm>
          <a:prstGeom prst="roundRect">
            <a:avLst>
              <a:gd name="adj" fmla="val 50000"/>
            </a:avLst>
          </a:prstGeom>
          <a:solidFill>
            <a:schemeClr val="accent2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57150" algn="ctr">
                <a:solidFill>
                  <a:srgbClr val="C68AD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2" name="Rectangle 31"/>
          <p:cNvSpPr>
            <a:spLocks noChangeArrowheads="1"/>
          </p:cNvSpPr>
          <p:nvPr/>
        </p:nvSpPr>
        <p:spPr bwMode="gray">
          <a:xfrm>
            <a:off x="935578" y="4112289"/>
            <a:ext cx="6273080" cy="5909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gradFill rotWithShape="1">
                  <a:gsLst>
                    <a:gs pos="0">
                      <a:schemeClr val="accent1"/>
                    </a:gs>
                    <a:gs pos="50000">
                      <a:schemeClr val="bg1"/>
                    </a:gs>
                    <a:gs pos="100000">
                      <a:schemeClr val="accent1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altLang="ru-RU" sz="3600" b="1" dirty="0" smtClean="0">
                <a:cs typeface="Arial" charset="0"/>
              </a:rPr>
              <a:t>СОДЕРЖАТЕЛЬНЫЙ</a:t>
            </a:r>
            <a:endParaRPr lang="en-US" altLang="ru-RU" sz="3600" b="1" dirty="0">
              <a:cs typeface="Arial" charset="0"/>
            </a:endParaRPr>
          </a:p>
        </p:txBody>
      </p:sp>
      <p:sp>
        <p:nvSpPr>
          <p:cNvPr id="43" name="Rectangle 31"/>
          <p:cNvSpPr>
            <a:spLocks noChangeArrowheads="1"/>
          </p:cNvSpPr>
          <p:nvPr/>
        </p:nvSpPr>
        <p:spPr bwMode="gray">
          <a:xfrm>
            <a:off x="1036905" y="5505982"/>
            <a:ext cx="6120680" cy="5909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gradFill rotWithShape="1">
                  <a:gsLst>
                    <a:gs pos="0">
                      <a:schemeClr val="accent1"/>
                    </a:gs>
                    <a:gs pos="50000">
                      <a:schemeClr val="bg1"/>
                    </a:gs>
                    <a:gs pos="100000">
                      <a:schemeClr val="accent1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altLang="ru-RU" sz="3600" b="1" dirty="0" smtClean="0">
                <a:cs typeface="Arial" charset="0"/>
              </a:rPr>
              <a:t>ОРГАНИЗАЦИОННЫЙ</a:t>
            </a:r>
            <a:endParaRPr lang="en-US" altLang="ru-RU" sz="3600" b="1" dirty="0">
              <a:cs typeface="Arial" charset="0"/>
            </a:endParaRPr>
          </a:p>
        </p:txBody>
      </p:sp>
      <p:grpSp>
        <p:nvGrpSpPr>
          <p:cNvPr id="3" name="Group 21"/>
          <p:cNvGrpSpPr>
            <a:grpSpLocks/>
          </p:cNvGrpSpPr>
          <p:nvPr/>
        </p:nvGrpSpPr>
        <p:grpSpPr bwMode="auto">
          <a:xfrm>
            <a:off x="1185099" y="4310797"/>
            <a:ext cx="168275" cy="168275"/>
            <a:chOff x="2928" y="2208"/>
            <a:chExt cx="262" cy="262"/>
          </a:xfrm>
        </p:grpSpPr>
        <p:sp>
          <p:nvSpPr>
            <p:cNvPr id="45" name="Oval 22"/>
            <p:cNvSpPr>
              <a:spLocks noChangeArrowheads="1"/>
            </p:cNvSpPr>
            <p:nvPr/>
          </p:nvSpPr>
          <p:spPr bwMode="gray">
            <a:xfrm>
              <a:off x="2928" y="2208"/>
              <a:ext cx="262" cy="262"/>
            </a:xfrm>
            <a:prstGeom prst="ellipse">
              <a:avLst/>
            </a:prstGeom>
            <a:gradFill rotWithShape="1">
              <a:gsLst>
                <a:gs pos="0">
                  <a:srgbClr val="223864">
                    <a:gamma/>
                    <a:tint val="28627"/>
                    <a:invGamma/>
                  </a:srgbClr>
                </a:gs>
                <a:gs pos="100000">
                  <a:srgbClr val="223864"/>
                </a:gs>
              </a:gsLst>
              <a:lin ang="2700000" scaled="1"/>
            </a:gradFill>
            <a:ln w="12700">
              <a:solidFill>
                <a:srgbClr val="F8F8F8"/>
              </a:solidFill>
              <a:round/>
              <a:headEnd/>
              <a:tailEnd/>
            </a:ln>
            <a:effectLst>
              <a:outerShdw dist="35921" dir="2700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6" name="Oval 23"/>
            <p:cNvSpPr>
              <a:spLocks noChangeArrowheads="1"/>
            </p:cNvSpPr>
            <p:nvPr/>
          </p:nvSpPr>
          <p:spPr bwMode="gray">
            <a:xfrm>
              <a:off x="2949" y="2230"/>
              <a:ext cx="218" cy="218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tint val="6352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>
                  <a:solidFill>
                    <a:srgbClr val="DDDDDD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17961" dir="2700000" algn="ctr" rotWithShape="0">
                      <a:srgbClr val="00000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4" name="Group 21"/>
          <p:cNvGrpSpPr>
            <a:grpSpLocks/>
          </p:cNvGrpSpPr>
          <p:nvPr/>
        </p:nvGrpSpPr>
        <p:grpSpPr bwMode="auto">
          <a:xfrm>
            <a:off x="1199871" y="3042738"/>
            <a:ext cx="168275" cy="168275"/>
            <a:chOff x="2928" y="2208"/>
            <a:chExt cx="262" cy="262"/>
          </a:xfrm>
        </p:grpSpPr>
        <p:sp>
          <p:nvSpPr>
            <p:cNvPr id="48" name="Oval 22"/>
            <p:cNvSpPr>
              <a:spLocks noChangeArrowheads="1"/>
            </p:cNvSpPr>
            <p:nvPr/>
          </p:nvSpPr>
          <p:spPr bwMode="gray">
            <a:xfrm>
              <a:off x="2928" y="2208"/>
              <a:ext cx="262" cy="262"/>
            </a:xfrm>
            <a:prstGeom prst="ellipse">
              <a:avLst/>
            </a:prstGeom>
            <a:gradFill rotWithShape="1">
              <a:gsLst>
                <a:gs pos="0">
                  <a:srgbClr val="223864">
                    <a:gamma/>
                    <a:tint val="28627"/>
                    <a:invGamma/>
                  </a:srgbClr>
                </a:gs>
                <a:gs pos="100000">
                  <a:srgbClr val="223864"/>
                </a:gs>
              </a:gsLst>
              <a:lin ang="2700000" scaled="1"/>
            </a:gradFill>
            <a:ln w="12700">
              <a:solidFill>
                <a:srgbClr val="F8F8F8"/>
              </a:solidFill>
              <a:round/>
              <a:headEnd/>
              <a:tailEnd/>
            </a:ln>
            <a:effectLst>
              <a:outerShdw dist="35921" dir="2700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9" name="Oval 23"/>
            <p:cNvSpPr>
              <a:spLocks noChangeArrowheads="1"/>
            </p:cNvSpPr>
            <p:nvPr/>
          </p:nvSpPr>
          <p:spPr bwMode="gray">
            <a:xfrm>
              <a:off x="2949" y="2230"/>
              <a:ext cx="218" cy="218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tint val="6352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>
                  <a:solidFill>
                    <a:srgbClr val="DDDDDD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17961" dir="2700000" algn="ctr" rotWithShape="0">
                      <a:srgbClr val="00000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828779"/>
            <a:ext cx="7467600" cy="72547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Содержание целевого раздела: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18256" y="1916832"/>
            <a:ext cx="7500990" cy="5214974"/>
          </a:xfrm>
        </p:spPr>
        <p:txBody>
          <a:bodyPr/>
          <a:lstStyle/>
          <a:p>
            <a:pPr algn="just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Целевой раздел 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включает в себя: пояснительную записку, цели и задачи программы, принципы и подходы к её формированию, характеристики особенностей развития детей, а также планируемые результаты освоения программы. Результаты освоения образовательной программы представлены в виде целевых ориентиров дошкольного образования, которые представляют собой социально-нормативные возрастные характеристики возможных достижений ребёнка в раннем возрасте, в дошкольном возрасте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на 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этапе завершения уровня дошкольного образования.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-180528" y="260648"/>
            <a:ext cx="7972452" cy="142876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Целевые ориентиры образования в  раннем возрасте: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128542" y="1412776"/>
            <a:ext cx="8043858" cy="5715016"/>
          </a:xfrm>
        </p:spPr>
        <p:txBody>
          <a:bodyPr>
            <a:noAutofit/>
          </a:bodyPr>
          <a:lstStyle/>
          <a:p>
            <a:pPr lvl="0" algn="just" fontAlgn="base"/>
            <a:r>
              <a:rPr lang="ru-RU" sz="12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 ребенка развита крупная моторика, он активно использует освоенные ранее движения, начинает осваивать бег, прыжки, повторяет за взрослым простые имитационные упражнения, понимает указания взрослого, выполняет движения по зрительному и звуковому ориентирам; с желанием играет в подвижные игры; </a:t>
            </a:r>
          </a:p>
          <a:p>
            <a:pPr lvl="0" algn="just" fontAlgn="base"/>
            <a:r>
              <a:rPr lang="ru-RU" sz="12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ребенок демонстрирует элементарные культурно-гигиенические навыки, владеет простейшими навыками самообслуживания (одевание, раздевание, самостоятельно ест и тому подобное); </a:t>
            </a:r>
          </a:p>
          <a:p>
            <a:pPr lvl="0" algn="just" fontAlgn="base"/>
            <a:r>
              <a:rPr lang="ru-RU" sz="12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ребенок стремится к общению со взрослыми, реагирует на их настроение; </a:t>
            </a:r>
          </a:p>
          <a:p>
            <a:pPr lvl="0" algn="just" fontAlgn="base"/>
            <a:r>
              <a:rPr lang="ru-RU" sz="12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ребенок проявляет интерес к сверстникам; наблюдает за их действиями и подражает им, играет рядом; </a:t>
            </a:r>
          </a:p>
          <a:p>
            <a:pPr lvl="0" algn="just" fontAlgn="base"/>
            <a:r>
              <a:rPr lang="ru-RU" sz="12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ребенок понимает и выполняет простые поручения взрослого; </a:t>
            </a:r>
          </a:p>
          <a:p>
            <a:pPr lvl="0" algn="just" fontAlgn="base"/>
            <a:r>
              <a:rPr lang="ru-RU" sz="12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ребенок стремится проявлять самостоятельность в бытовом и игровом поведении; </a:t>
            </a:r>
          </a:p>
          <a:p>
            <a:pPr lvl="0" algn="just" fontAlgn="base"/>
            <a:r>
              <a:rPr lang="ru-RU" sz="12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ребенок способен направлять свои действия на достижение простой, самостоятельно поставленной цели,  знает, с помощью каких средств и в какой последовательности продвигаться к цели; </a:t>
            </a:r>
          </a:p>
          <a:p>
            <a:pPr lvl="0" algn="just" fontAlgn="base"/>
            <a:r>
              <a:rPr lang="ru-RU" sz="12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ребенок владеет активной речью, использует в общении разные части речи, простые предложения из 4-х слов и более, включенные в общение; может обращаться с вопросами и просьбами; </a:t>
            </a:r>
          </a:p>
          <a:p>
            <a:pPr lvl="0" algn="just" fontAlgn="base"/>
            <a:r>
              <a:rPr lang="ru-RU" sz="12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ребенок проявляет интерес к стихам, сказкам, повторяет отдельные слова и фразы за взрослым; </a:t>
            </a:r>
          </a:p>
          <a:p>
            <a:pPr lvl="0" algn="just" fontAlgn="base"/>
            <a:r>
              <a:rPr lang="ru-RU" sz="12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ребенок рассматривает картинки, показывает и называет предметы, изображенные на них; </a:t>
            </a:r>
          </a:p>
          <a:p>
            <a:pPr lvl="0" algn="just" fontAlgn="base"/>
            <a:r>
              <a:rPr lang="ru-RU" sz="12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ребенок различает и называет основные цвета, формы предметов, ориентируется в основных пространственных и временных отношениях; </a:t>
            </a:r>
          </a:p>
          <a:p>
            <a:pPr lvl="0" algn="just" fontAlgn="base"/>
            <a:r>
              <a:rPr lang="ru-RU" sz="12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ребенок осуществляет поисковые и обследовательские действия; 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9</a:t>
            </a:fld>
            <a:endParaRPr lang="ru-RU" dirty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598" y="1071546"/>
            <a:ext cx="6986737" cy="4969817"/>
          </a:xfrm>
        </p:spPr>
        <p:txBody>
          <a:bodyPr>
            <a:normAutofit fontScale="77500" lnSpcReduction="20000"/>
          </a:bodyPr>
          <a:lstStyle/>
          <a:p>
            <a:pPr lvl="0" fontAlgn="base"/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ребенок знает основные особенности внешнего облика человека, его деятельности; свое имя, имена близких; демонстрирует первоначальные представления о населенном пункте, в котором живет (город, село и так далее); </a:t>
            </a:r>
          </a:p>
          <a:p>
            <a:pPr lvl="0" fontAlgn="base"/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ребенок имеет представления об объектах живой и неживой природы ближайшего окружения и их особенностях, проявляет положительное отношение и интерес к взаимодействию с природой, наблюдает за явлениями природы, старается не причинять вред живым объектам; </a:t>
            </a:r>
          </a:p>
          <a:p>
            <a:pPr lvl="0" fontAlgn="base"/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ребенок с удовольствием слушает музыку, подпевает, выполняет простые танцевальные движения; </a:t>
            </a:r>
          </a:p>
          <a:p>
            <a:pPr lvl="0" fontAlgn="base"/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ребенок эмоционально откликается на красоту природы и произведения искусства; </a:t>
            </a:r>
          </a:p>
          <a:p>
            <a:pPr lvl="0" fontAlgn="base"/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ребенок осваивает основы изобразительной деятельности (лепка, рисование) и конструирования: может выполнять уже довольно сложные постройки (гараж, дорогу к нему, забор) и играть с ними; рисует дорожки, дождик, шарики; лепит палочки, колечки, лепешки; </a:t>
            </a:r>
          </a:p>
          <a:p>
            <a:pPr lvl="0" fontAlgn="base"/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ребенок активно действует с окружающими его предметами, знает названия, свойства и назначение многих предметов, находящихся в его повседневном обиходе; </a:t>
            </a:r>
          </a:p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ребенок в играх отображает действия окружающих («готовит обед», «ухаживает за больным» и другое), воспроизводит не только их последовательность и взаимосвязь, но и социальные отношения (ласково обращается с куклой, делает ей замечания), заранее определяет цель («Я буду лечить куклу»). </a:t>
            </a:r>
            <a:endParaRPr lang="ru-RU" b="1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  <p:transition spd="med">
    <p:wipe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7467600" cy="836712"/>
          </a:xfrm>
        </p:spPr>
        <p:txBody>
          <a:bodyPr>
            <a:normAutofit fontScale="90000"/>
          </a:bodyPr>
          <a:lstStyle/>
          <a:p>
            <a:r>
              <a:rPr lang="ru-RU" sz="2700" b="1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Целевые ориентиры на этапе завершения дошкольного образования: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836712"/>
            <a:ext cx="8501122" cy="6015037"/>
          </a:xfrm>
        </p:spPr>
        <p:txBody>
          <a:bodyPr>
            <a:noAutofit/>
          </a:bodyPr>
          <a:lstStyle/>
          <a:p>
            <a:pPr lvl="0" fontAlgn="base"/>
            <a:r>
              <a:rPr lang="ru-RU" sz="12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 ребенка сформированы основные психофизические и нравственно-волевые качества; </a:t>
            </a:r>
          </a:p>
          <a:p>
            <a:pPr lvl="0" fontAlgn="base"/>
            <a:r>
              <a:rPr lang="ru-RU" sz="12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ребенок владеет основными движениями и элементами спортивных игр, может контролировать свои движения и управлять ими; </a:t>
            </a:r>
          </a:p>
          <a:p>
            <a:pPr lvl="0" fontAlgn="base"/>
            <a:r>
              <a:rPr lang="ru-RU" sz="12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ребенок соблюдает элементарные правила здорового образа жизни и личной гигиены; </a:t>
            </a:r>
          </a:p>
          <a:p>
            <a:pPr lvl="0" fontAlgn="base"/>
            <a:r>
              <a:rPr lang="ru-RU" sz="12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ребенок результативно выполняет физические упражнения (</a:t>
            </a:r>
            <a:r>
              <a:rPr lang="ru-RU" sz="1200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общеразвивающие</a:t>
            </a:r>
            <a:r>
              <a:rPr lang="ru-RU" sz="12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основные движения, спортивные), участвует в туристских пеших прогулках, осваивает простейшие туристские навыки, ориентируется на местности; </a:t>
            </a:r>
          </a:p>
          <a:p>
            <a:pPr lvl="0" fontAlgn="base"/>
            <a:r>
              <a:rPr lang="ru-RU" sz="12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ребенок проявляет элементы творчества в двигательной деятельности; </a:t>
            </a:r>
          </a:p>
          <a:p>
            <a:pPr lvl="0" fontAlgn="base"/>
            <a:r>
              <a:rPr lang="ru-RU" sz="12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ребенок проявляет нравственно-волевые качества, самоконтроль и может осуществлять анализ своей двигательной деятельности; </a:t>
            </a:r>
          </a:p>
          <a:p>
            <a:pPr lvl="0" fontAlgn="base"/>
            <a:r>
              <a:rPr lang="ru-RU" sz="12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ребенок проявляет духовно-нравственные качества и основы патриотизма в ходе занятий физической культурой и ознакомлением с достижениями российского спорта; </a:t>
            </a:r>
          </a:p>
          <a:p>
            <a:pPr lvl="0" fontAlgn="base"/>
            <a:r>
              <a:rPr lang="ru-RU" sz="12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ребенок имеет начальные представления о правилах безопасного поведения в двигательной деятельности; о том, что такое здоровье, понимает, как поддержать, укрепить и сохранить его; </a:t>
            </a:r>
          </a:p>
          <a:p>
            <a:pPr lvl="0" fontAlgn="base"/>
            <a:r>
              <a:rPr lang="ru-RU" sz="12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ребенок владеет навыками личной гигиены, может заботливо относиться к своему здоровью и здоровью окружающих, стремится оказать помощь и поддержку другим людям; </a:t>
            </a:r>
          </a:p>
          <a:p>
            <a:pPr lvl="0" fontAlgn="base"/>
            <a:r>
              <a:rPr lang="ru-RU" sz="12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ребенок соблюдает элементарные социальные нормы и правила поведения в различных видах деятельности, взаимоотношениях со взрослыми и сверстниками; </a:t>
            </a:r>
          </a:p>
          <a:p>
            <a:pPr lvl="0" fontAlgn="base"/>
            <a:r>
              <a:rPr lang="ru-RU" sz="12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ребенок владеет средствами общения и способами взаимодействия со взрослыми и сверстниками; способен понимать и учитывать интересы и чувства других; договариваться и дружить со сверстниками; старается разрешать возникающие конфликты конструктивными способами; </a:t>
            </a:r>
          </a:p>
          <a:p>
            <a:pPr lvl="0" fontAlgn="base"/>
            <a:r>
              <a:rPr lang="ru-RU" sz="12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ребенок способен понимать свои переживания и причины их возникновения, регулировать свое поведение и осуществлять выбор социально одобряемых действий в конкретных ситуациях, обосновывать свои ценностные ориентации; </a:t>
            </a:r>
          </a:p>
          <a:p>
            <a:pPr lvl="0" fontAlgn="base"/>
            <a:r>
              <a:rPr lang="ru-RU" sz="12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ребенок стремится сохранять позитивную самооценку;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571480"/>
            <a:ext cx="7358114" cy="5161776"/>
          </a:xfrm>
        </p:spPr>
        <p:txBody>
          <a:bodyPr>
            <a:noAutofit/>
          </a:bodyPr>
          <a:lstStyle/>
          <a:p>
            <a:pPr lvl="0" fontAlgn="base"/>
            <a:r>
              <a:rPr lang="ru-RU" sz="11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ребенок проявляет положительное отношение к миру, разным видам труда, другим людям и самому себе; </a:t>
            </a:r>
          </a:p>
          <a:p>
            <a:pPr lvl="0" fontAlgn="base"/>
            <a:r>
              <a:rPr lang="ru-RU" sz="11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 ребенка выражено стремление заниматься социально значимой деятельностью; </a:t>
            </a:r>
          </a:p>
          <a:p>
            <a:pPr lvl="0" fontAlgn="base"/>
            <a:r>
              <a:rPr lang="ru-RU" sz="11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ребенок способен откликаться на эмоции близких людей, проявлять </a:t>
            </a:r>
            <a:r>
              <a:rPr lang="ru-RU" sz="1100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эмпатию</a:t>
            </a:r>
            <a:r>
              <a:rPr lang="ru-RU" sz="11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1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100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сочувствие</a:t>
            </a:r>
            <a:r>
              <a:rPr lang="en-US" sz="11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100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сопереживание</a:t>
            </a:r>
            <a:r>
              <a:rPr lang="en-US" sz="11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100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содействие</a:t>
            </a:r>
            <a:r>
              <a:rPr lang="en-US" sz="11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); </a:t>
            </a:r>
            <a:endParaRPr lang="ru-RU" sz="1100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 fontAlgn="base"/>
            <a:r>
              <a:rPr lang="ru-RU" sz="11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ребенок способен к осуществлению социальной навигации как ориентации в социуме и соблюдению правил безопасности в реальном и цифровом взаимодействии; </a:t>
            </a:r>
          </a:p>
          <a:p>
            <a:pPr lvl="0" fontAlgn="base"/>
            <a:r>
              <a:rPr lang="ru-RU" sz="11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ребенок способен решать адекватные возрасту интеллектуальные, творческие и личностные задачи; применять накопленный опыт для осуществления различных видов детской деятельности, принимать собственные решения и проявлять инициативу; </a:t>
            </a:r>
          </a:p>
          <a:p>
            <a:pPr lvl="0" fontAlgn="base"/>
            <a:r>
              <a:rPr lang="ru-RU" sz="11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ребенок владеет речью как средством коммуникации, ведет диалог со взрослыми и сверстниками, использует формулы речевого этикета в соответствии с ситуацией общения, владеет коммуникативно-речевыми умениями; </a:t>
            </a:r>
          </a:p>
          <a:p>
            <a:pPr lvl="0" fontAlgn="base"/>
            <a:r>
              <a:rPr lang="ru-RU" sz="11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ребенок знает и осмысленно воспринимает литературные произведения различных жанров, имеет предпочтения в жанрах литературы, проявляет интерес к книгам познавательного характера, определяет характеры персонажей, мотивы их поведения, оценивает поступки литературных героев; </a:t>
            </a:r>
          </a:p>
          <a:p>
            <a:pPr lvl="0" fontAlgn="base"/>
            <a:r>
              <a:rPr lang="ru-RU" sz="11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ребенок обладает начальными знаниями о природном и социальном мире, в котором он живет: элементарными представлениями из области естествознания, математики, истории, искусства и спорта, информатики и инженерии и тому подобное; о себе, собственной принадлежности и принадлежности других людей к определенному полу; составе семьи, родственных отношениях и взаимосвязях, семейных традициях; об обществе, его национально-культурных ценностях; государстве и принадлежности к нему; </a:t>
            </a:r>
          </a:p>
          <a:p>
            <a:pPr lvl="0" fontAlgn="base"/>
            <a:r>
              <a:rPr lang="ru-RU" sz="11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ребенок проявляет любознательность, активно задает вопросы взрослым и сверстникам; интересуется субъективно новым и неизвестным в окружающем мире; способен самостоятельно придумывать объяснения явлениям природы и поступкам людей; склонен наблюдать, экспериментировать; строить смысловую картину окружающей реальности, использует основные культурные способы деятельности; </a:t>
            </a:r>
          </a:p>
          <a:p>
            <a:pPr lvl="0" fontAlgn="base"/>
            <a:r>
              <a:rPr lang="ru-RU" sz="11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ребенок имеет представление о жизни людей в России, имеет некоторые представления о важных исторических событиях Отечества; имеет представление о многообразии стран и народов мира; </a:t>
            </a:r>
          </a:p>
          <a:p>
            <a:endParaRPr lang="ru-RU" sz="11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  <p:transition spd="med">
    <p:wipe dir="r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260648"/>
            <a:ext cx="7562801" cy="5184131"/>
          </a:xfrm>
        </p:spPr>
        <p:txBody>
          <a:bodyPr>
            <a:noAutofit/>
          </a:bodyPr>
          <a:lstStyle/>
          <a:p>
            <a:pPr lvl="0" fontAlgn="base"/>
            <a:r>
              <a:rPr lang="ru-RU" sz="11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ребенок способен применять в жизненных и игровых ситуациях знания о количестве, форме, величине предметов, пространстве и времени, умения считать, измерять, сравнивать, вычислять и тому подобное; </a:t>
            </a:r>
          </a:p>
          <a:p>
            <a:pPr lvl="0" fontAlgn="base"/>
            <a:r>
              <a:rPr lang="ru-RU" sz="11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ребенок имеет разнообразные познавательные умения: определяет противоречия, формулирует задачу исследования, использует разные способы и средства проверки предположений: сравнение с эталонами, классификацию, систематизацию, некоторые цифровые средства и другое; </a:t>
            </a:r>
          </a:p>
          <a:p>
            <a:pPr lvl="0" fontAlgn="base"/>
            <a:r>
              <a:rPr lang="ru-RU" sz="11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ребенок имеет представление о некоторых наиболее ярких представителях живой природы России и планеты, их отличительных признаках, среде обитания, потребностях живой природы, росте и развитии живых существ; свойствах неживой природы, сезонных изменениях в природе, наблюдает за погодой, живыми объектами, имеет сформированный познавательный интерес к природе, осознанно соблюдает правила поведения в природе, знает способы охраны природы, демонстрирует заботливое отношение к ней; </a:t>
            </a:r>
          </a:p>
          <a:p>
            <a:pPr lvl="0" fontAlgn="base"/>
            <a:r>
              <a:rPr lang="ru-RU" sz="11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ребенок способен воспринимать и понимать произведения различных видов искусства, имеет предпочтения в области музыкальной, изобразительной, театрализованной деятельности; </a:t>
            </a:r>
          </a:p>
          <a:p>
            <a:pPr lvl="0" fontAlgn="base"/>
            <a:r>
              <a:rPr lang="ru-RU" sz="11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ребенок выражает интерес к культурным традициям народа в процессе знакомства с различными видами и жанрами искусства; обладает начальными знаниями об искусстве; </a:t>
            </a:r>
          </a:p>
          <a:p>
            <a:pPr lvl="0" fontAlgn="base"/>
            <a:r>
              <a:rPr lang="ru-RU" sz="11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ребенок владеет умениями, навыками и средствами художественной выразительности в различных видах деятельности и искусства; использует различные технические приемы в свободной художественной деятельности; </a:t>
            </a:r>
          </a:p>
          <a:p>
            <a:pPr lvl="0" fontAlgn="base"/>
            <a:r>
              <a:rPr lang="ru-RU" sz="11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ребенок участвует в создании индивидуальных и коллективных творческих работ, тематических композиций к праздничным утренникам и развлечениям, художественных проектах; </a:t>
            </a:r>
          </a:p>
          <a:p>
            <a:pPr lvl="0" fontAlgn="base"/>
            <a:r>
              <a:rPr lang="ru-RU" sz="11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ребенок самостоятельно выбирает технику и выразительные средства для наиболее точной передачи образа и своего замысла, способен создавать сложные объекты и композиции, преобразовывать и использовать с </a:t>
            </a:r>
            <a:r>
              <a:rPr lang="ru-RU" sz="1100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учѐтом </a:t>
            </a:r>
            <a:r>
              <a:rPr lang="ru-RU" sz="11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игровой ситуации; </a:t>
            </a:r>
          </a:p>
          <a:p>
            <a:pPr lvl="0" fontAlgn="base"/>
            <a:r>
              <a:rPr lang="ru-RU" sz="11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ребенок владеет разными формами и видами игры, различает условную и реальную ситуации, предлагает и объясняет замысел игры, комбинирует сюжеты на основе реальных, вымышленных событий, выполняет несколько ролей в одной игре, подбирает разные средства для создания игровых образов, согласовывает свои интересы с интересами партнеров по игре, управляет персонажами в режиссерской игре; </a:t>
            </a:r>
          </a:p>
          <a:p>
            <a:pPr lvl="0" fontAlgn="base"/>
            <a:r>
              <a:rPr lang="ru-RU" sz="11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ребенок проявляет интерес к игровому экспериментированию с предметами, к развивающим и познавательным играм, в играх с готовым содержанием и правилами может объяснить содержание и правила игры другим детям, в совместной игре следит за точным выполнением правил всеми участниками; </a:t>
            </a:r>
          </a:p>
          <a:p>
            <a:r>
              <a:rPr lang="ru-RU" sz="11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ребенок способен планировать свои действия, направленные на достижение конкретной цели; демонстрирует сформированные предпосылки к учебной деятельности и элементы готовности к школьному обучению.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  <p:transition spd="med">
    <p:wipe dir="r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510286" y="188640"/>
            <a:ext cx="7467600" cy="654032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Содержательный раздел:</a:t>
            </a:r>
            <a:endParaRPr lang="ru-RU" sz="32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071546"/>
            <a:ext cx="8072494" cy="5402406"/>
          </a:xfrm>
        </p:spPr>
        <p:txBody>
          <a:bodyPr>
            <a:normAutofit/>
          </a:bodyPr>
          <a:lstStyle/>
          <a:p>
            <a:pPr algn="just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Содержательный раздел 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представляет общее содержание Программы, обеспечивающее полноценное развитие личности детей.</a:t>
            </a:r>
          </a:p>
          <a:p>
            <a:pPr algn="just"/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В него входит:</a:t>
            </a:r>
          </a:p>
          <a:p>
            <a:pPr algn="just">
              <a:buNone/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описание образовательной деятельности в соответствии с направлениями развития ребенка, представленными в пяти образовательных областях;</a:t>
            </a:r>
          </a:p>
          <a:p>
            <a:pPr algn="just">
              <a:buNone/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описание вариативных форм, способов, методов и средств реализации программы;</a:t>
            </a:r>
          </a:p>
          <a:p>
            <a:pPr algn="just">
              <a:buNone/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Описание  направлений  коррекционно-развивающей работы;</a:t>
            </a:r>
          </a:p>
          <a:p>
            <a:pPr algn="just">
              <a:buNone/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особенности взаимодействия педагогического коллектива с семьями обучающихся;</a:t>
            </a:r>
          </a:p>
          <a:p>
            <a:pPr algn="just">
              <a:buNone/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Особенности образовательной деятельности разных видов и культурных практик;</a:t>
            </a:r>
          </a:p>
          <a:p>
            <a:pPr algn="just">
              <a:buNone/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вариативная часть программы.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782572" y="125362"/>
            <a:ext cx="6347713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Образовательные области, обеспечивающие разностороннее развитие детей по ФГОС ДО:</a:t>
            </a:r>
            <a:endParaRPr lang="ru-RU" sz="2800" b="1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584" name="Rectangle 8"/>
          <p:cNvSpPr>
            <a:spLocks noChangeArrowheads="1"/>
          </p:cNvSpPr>
          <p:nvPr/>
        </p:nvSpPr>
        <p:spPr bwMode="auto">
          <a:xfrm>
            <a:off x="5056283" y="4963325"/>
            <a:ext cx="2714644" cy="128588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 dirty="0"/>
              <a:t>Художественно-</a:t>
            </a:r>
          </a:p>
          <a:p>
            <a:pPr algn="ctr"/>
            <a:r>
              <a:rPr lang="ru-RU" sz="2400" b="1" dirty="0"/>
              <a:t>эстетическое </a:t>
            </a:r>
          </a:p>
          <a:p>
            <a:pPr algn="ctr"/>
            <a:r>
              <a:rPr lang="ru-RU" sz="2400" b="1" dirty="0"/>
              <a:t>развитие</a:t>
            </a:r>
          </a:p>
        </p:txBody>
      </p:sp>
      <p:sp>
        <p:nvSpPr>
          <p:cNvPr id="24585" name="Rectangle 9"/>
          <p:cNvSpPr>
            <a:spLocks noChangeArrowheads="1"/>
          </p:cNvSpPr>
          <p:nvPr/>
        </p:nvSpPr>
        <p:spPr bwMode="auto">
          <a:xfrm>
            <a:off x="4690371" y="2923803"/>
            <a:ext cx="3446469" cy="12298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dirty="0"/>
              <a:t> </a:t>
            </a:r>
            <a:r>
              <a:rPr lang="ru-RU" sz="2400" b="1" dirty="0"/>
              <a:t>Познавательное </a:t>
            </a:r>
          </a:p>
          <a:p>
            <a:pPr algn="ctr"/>
            <a:r>
              <a:rPr lang="ru-RU" sz="2400" b="1" dirty="0"/>
              <a:t>развитие</a:t>
            </a:r>
          </a:p>
        </p:txBody>
      </p:sp>
      <p:sp>
        <p:nvSpPr>
          <p:cNvPr id="24586" name="Rectangle 10"/>
          <p:cNvSpPr>
            <a:spLocks noChangeArrowheads="1"/>
          </p:cNvSpPr>
          <p:nvPr/>
        </p:nvSpPr>
        <p:spPr bwMode="auto">
          <a:xfrm>
            <a:off x="561162" y="4963325"/>
            <a:ext cx="2592388" cy="128588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 dirty="0"/>
              <a:t>Речевое </a:t>
            </a:r>
          </a:p>
          <a:p>
            <a:pPr algn="ctr"/>
            <a:r>
              <a:rPr lang="ru-RU" sz="2400" b="1" dirty="0"/>
              <a:t>развитие</a:t>
            </a:r>
          </a:p>
        </p:txBody>
      </p:sp>
      <p:sp>
        <p:nvSpPr>
          <p:cNvPr id="24587" name="Rectangle 11"/>
          <p:cNvSpPr>
            <a:spLocks noChangeArrowheads="1"/>
          </p:cNvSpPr>
          <p:nvPr/>
        </p:nvSpPr>
        <p:spPr bwMode="auto">
          <a:xfrm>
            <a:off x="178563" y="2944417"/>
            <a:ext cx="3357586" cy="122079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 dirty="0"/>
              <a:t>Социально-</a:t>
            </a:r>
          </a:p>
          <a:p>
            <a:pPr algn="ctr"/>
            <a:r>
              <a:rPr lang="ru-RU" sz="2400" b="1" dirty="0"/>
              <a:t>коммуникативное </a:t>
            </a:r>
          </a:p>
          <a:p>
            <a:pPr algn="ctr"/>
            <a:r>
              <a:rPr lang="ru-RU" sz="2400" b="1" dirty="0"/>
              <a:t>развитие</a:t>
            </a:r>
          </a:p>
        </p:txBody>
      </p:sp>
      <p:cxnSp>
        <p:nvCxnSpPr>
          <p:cNvPr id="24588" name="AutoShape 12"/>
          <p:cNvCxnSpPr>
            <a:cxnSpLocks noChangeShapeType="1"/>
          </p:cNvCxnSpPr>
          <p:nvPr/>
        </p:nvCxnSpPr>
        <p:spPr bwMode="auto">
          <a:xfrm flipH="1">
            <a:off x="1615032" y="1983649"/>
            <a:ext cx="546322" cy="77527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</p:cxnSp>
      <p:cxnSp>
        <p:nvCxnSpPr>
          <p:cNvPr id="24592" name="AutoShape 16"/>
          <p:cNvCxnSpPr>
            <a:cxnSpLocks noChangeShapeType="1"/>
          </p:cNvCxnSpPr>
          <p:nvPr/>
        </p:nvCxnSpPr>
        <p:spPr bwMode="auto">
          <a:xfrm>
            <a:off x="5751504" y="1903168"/>
            <a:ext cx="396251" cy="819714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</p:cxnSp>
      <p:cxnSp>
        <p:nvCxnSpPr>
          <p:cNvPr id="24593" name="AutoShape 17"/>
          <p:cNvCxnSpPr>
            <a:cxnSpLocks noChangeShapeType="1"/>
          </p:cNvCxnSpPr>
          <p:nvPr/>
        </p:nvCxnSpPr>
        <p:spPr bwMode="auto">
          <a:xfrm>
            <a:off x="1763688" y="4266379"/>
            <a:ext cx="0" cy="64694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</p:cxnSp>
      <p:cxnSp>
        <p:nvCxnSpPr>
          <p:cNvPr id="24594" name="AutoShape 18"/>
          <p:cNvCxnSpPr>
            <a:cxnSpLocks noChangeShapeType="1"/>
          </p:cNvCxnSpPr>
          <p:nvPr/>
        </p:nvCxnSpPr>
        <p:spPr bwMode="auto">
          <a:xfrm>
            <a:off x="3536149" y="5445224"/>
            <a:ext cx="1133997" cy="1596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</p:cxnSp>
      <p:cxnSp>
        <p:nvCxnSpPr>
          <p:cNvPr id="24595" name="AutoShape 19"/>
          <p:cNvCxnSpPr>
            <a:cxnSpLocks noChangeShapeType="1"/>
          </p:cNvCxnSpPr>
          <p:nvPr/>
        </p:nvCxnSpPr>
        <p:spPr bwMode="auto">
          <a:xfrm flipH="1" flipV="1">
            <a:off x="6660232" y="4262815"/>
            <a:ext cx="5998" cy="591351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</p:cxnSp>
      <p:sp>
        <p:nvSpPr>
          <p:cNvPr id="33" name="Rectangle 11"/>
          <p:cNvSpPr>
            <a:spLocks noChangeArrowheads="1"/>
          </p:cNvSpPr>
          <p:nvPr/>
        </p:nvSpPr>
        <p:spPr bwMode="auto">
          <a:xfrm>
            <a:off x="2277636" y="1538131"/>
            <a:ext cx="3357586" cy="122079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 dirty="0" smtClean="0"/>
              <a:t>Физическое</a:t>
            </a:r>
            <a:endParaRPr lang="ru-RU" sz="2400" b="1" dirty="0"/>
          </a:p>
          <a:p>
            <a:pPr algn="ctr"/>
            <a:r>
              <a:rPr lang="ru-RU" sz="2400" b="1" dirty="0"/>
              <a:t>развитие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725602"/>
          </a:xfrm>
        </p:spPr>
        <p:txBody>
          <a:bodyPr>
            <a:normAutofit fontScale="90000"/>
          </a:bodyPr>
          <a:lstStyle/>
          <a:p>
            <a:r>
              <a:rPr lang="ru-RU" sz="2700" b="1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ОБРАЗОВАТЕЛЬНАЯ ОБЛАСТЬ «ФИЗИЧЕСКОЕ РАЗВИТИЕ»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121465"/>
            <a:ext cx="8286808" cy="4629726"/>
          </a:xfrm>
        </p:spPr>
        <p:txBody>
          <a:bodyPr>
            <a:noAutofit/>
          </a:bodyPr>
          <a:lstStyle/>
          <a:p>
            <a:pPr algn="just">
              <a:lnSpc>
                <a:spcPct val="120000"/>
              </a:lnSpc>
            </a:pPr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Основная цель:</a:t>
            </a:r>
            <a:endParaRPr lang="ru-RU" sz="1400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20000"/>
              </a:lnSpc>
            </a:pP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воспитание здорового, жизнерадостного, жизнестойкого, физически совершенного, гармонически и творчески развитого ребёнка</a:t>
            </a:r>
          </a:p>
          <a:p>
            <a:pPr algn="just">
              <a:lnSpc>
                <a:spcPct val="120000"/>
              </a:lnSpc>
            </a:pPr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Задачи физического развития: </a:t>
            </a:r>
            <a:endParaRPr lang="ru-RU" sz="1400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20000"/>
              </a:lnSpc>
            </a:pPr>
            <a:r>
              <a:rPr lang="ru-RU" sz="1400" b="1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Оздоровительные:</a:t>
            </a:r>
            <a:endParaRPr lang="ru-RU" sz="1400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20000"/>
              </a:lnSpc>
              <a:buNone/>
            </a:pP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формирование правильной осанки; развитие гармоничного телосложения; развитие мышц лица, туловища, ног, рук, плечевого пояса, кистей, пальцев, шеи, глаз, внутренних органов </a:t>
            </a:r>
          </a:p>
          <a:p>
            <a:pPr algn="just">
              <a:lnSpc>
                <a:spcPct val="120000"/>
              </a:lnSpc>
            </a:pPr>
            <a:r>
              <a:rPr lang="ru-RU" sz="1400" b="1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Образовательные:</a:t>
            </a:r>
            <a:endParaRPr lang="ru-RU" sz="1400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20000"/>
              </a:lnSpc>
              <a:buNone/>
            </a:pP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формирование двигательных умений и навыков; развитие психофизических качеств (быстроты, силы, гибкости, выносливости, глазомера, ловкости); развитие двигательных способностей (функции равновесия, координации движений)  </a:t>
            </a:r>
          </a:p>
          <a:p>
            <a:pPr algn="just">
              <a:lnSpc>
                <a:spcPct val="120000"/>
              </a:lnSpc>
            </a:pPr>
            <a:r>
              <a:rPr lang="ru-RU" sz="1400" b="1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Воспитательные:</a:t>
            </a:r>
            <a:endParaRPr lang="ru-RU" sz="1400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20000"/>
              </a:lnSpc>
              <a:buNone/>
            </a:pP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формирование потребности в ежедневных физических упражнениях; воспитание умения рационально использовать физические упражнения в самостоятельной двигательной деятельности; приобретение грации, пластичности, выразительности движений; воспитание самостоятельности, инициативности, самоорганизации, взаимопомощи</a:t>
            </a:r>
          </a:p>
          <a:p>
            <a:endParaRPr lang="ru-RU" sz="1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94362"/>
            <a:ext cx="8858280" cy="108266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ОБРАЗОВАТЕЛЬНАЯ ОБЛАСТЬ «СОЦИАЛЬНО-КОММУНИКАТИВНОЕ РАЗВИТИЕ»</a:t>
            </a:r>
            <a:endParaRPr lang="ru-RU" sz="280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8447"/>
            <a:ext cx="7901014" cy="5045216"/>
          </a:xfrm>
        </p:spPr>
        <p:txBody>
          <a:bodyPr>
            <a:noAutofit/>
          </a:bodyPr>
          <a:lstStyle/>
          <a:p>
            <a:pPr algn="just"/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Основная цель:</a:t>
            </a:r>
            <a:endParaRPr lang="ru-RU" sz="1200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2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позитивная социализация детей дошкольного возраста; приобщение детей к </a:t>
            </a:r>
            <a:r>
              <a:rPr lang="ru-RU" sz="1200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социокультурным</a:t>
            </a:r>
            <a:r>
              <a:rPr lang="ru-RU" sz="12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нормам, традициям семьи, общества и государства; формирование основ безопасности.</a:t>
            </a:r>
          </a:p>
          <a:p>
            <a:pPr algn="just"/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Задачи социально-коммуникативного развития по ФГОС ДО:</a:t>
            </a:r>
            <a:endParaRPr lang="ru-RU" sz="1200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2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Усвоение норм и ценностей, принятых в обществе, включая моральные и нравственные ценности</a:t>
            </a:r>
          </a:p>
          <a:p>
            <a:pPr algn="just"/>
            <a:r>
              <a:rPr lang="ru-RU" sz="12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Развитие общения и взаимодействия ребёнка со взрослыми и сверстниками</a:t>
            </a:r>
          </a:p>
          <a:p>
            <a:pPr algn="just"/>
            <a:r>
              <a:rPr lang="ru-RU" sz="12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Становление самостоятельности, целенаправленности и </a:t>
            </a:r>
            <a:r>
              <a:rPr lang="ru-RU" sz="1200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саморегуляции</a:t>
            </a:r>
            <a:r>
              <a:rPr lang="ru-RU" sz="12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собственных действий</a:t>
            </a:r>
          </a:p>
          <a:p>
            <a:pPr algn="just"/>
            <a:r>
              <a:rPr lang="ru-RU" sz="12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Развитие социального и эмоционального интеллекта, эмоциональной отзывчивости, сопереживания; формирование готовности к совместной деятельности со сверстниками</a:t>
            </a:r>
          </a:p>
          <a:p>
            <a:pPr algn="just"/>
            <a:r>
              <a:rPr lang="ru-RU" sz="12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Формирование уважительного отношения и чувства принадлежности к своей семье и к сообществу детей и взрослых в организации</a:t>
            </a:r>
          </a:p>
          <a:p>
            <a:pPr algn="just"/>
            <a:r>
              <a:rPr lang="ru-RU" sz="12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Формирование позитивных установок к различным видам труда и творчества</a:t>
            </a:r>
          </a:p>
          <a:p>
            <a:pPr algn="just"/>
            <a:r>
              <a:rPr lang="ru-RU" sz="12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Формирование основ безопасного поведения в быту, в социуме, природе</a:t>
            </a:r>
          </a:p>
          <a:p>
            <a:pPr algn="just"/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Основные направления работы по социально-коммуникативному развитию детей в дошкольном учреждении:</a:t>
            </a:r>
            <a:endParaRPr lang="ru-RU" sz="1200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200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Социализация, развитие общения, нравственное воспитание</a:t>
            </a:r>
            <a:endParaRPr lang="ru-RU" sz="1200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200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Ребёнок в семье и сообществе, патриотическое воспитание</a:t>
            </a:r>
            <a:endParaRPr lang="ru-RU" sz="1200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200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Самообслуживание, самостоятельность, трудовое воспитание</a:t>
            </a:r>
            <a:endParaRPr lang="ru-RU" sz="1200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200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Формирование основ безопасности</a:t>
            </a:r>
            <a:endParaRPr lang="ru-RU" sz="1200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0899" y="0"/>
            <a:ext cx="7467600" cy="1368412"/>
          </a:xfrm>
        </p:spPr>
        <p:txBody>
          <a:bodyPr>
            <a:normAutofit fontScale="90000"/>
          </a:bodyPr>
          <a:lstStyle/>
          <a:p>
            <a:r>
              <a:rPr lang="ru-RU" sz="3100" b="1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ОБРАЗОВАТЕЛЬНАЯ ОБЛАСТЬ «РЕЧЕВОЕ РАЗВИТИЕ»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876736"/>
            <a:ext cx="8280920" cy="5188092"/>
          </a:xfrm>
        </p:spPr>
        <p:txBody>
          <a:bodyPr>
            <a:noAutofit/>
          </a:bodyPr>
          <a:lstStyle/>
          <a:p>
            <a:pPr algn="just"/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Основная цель: </a:t>
            </a:r>
            <a:r>
              <a:rPr lang="ru-RU" sz="12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развитие свободного общения с взрослыми и детьми, овладение конструктивными способами и средствами взаимодействия с окружающими.</a:t>
            </a:r>
          </a:p>
          <a:p>
            <a:pPr algn="just"/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Задачи речевого развития по ФГОС ДО:</a:t>
            </a:r>
            <a:endParaRPr lang="ru-RU" sz="1200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2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Владение речью как средством общения и культуры</a:t>
            </a:r>
          </a:p>
          <a:p>
            <a:pPr algn="just"/>
            <a:r>
              <a:rPr lang="ru-RU" sz="12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Обогащение активного словаря</a:t>
            </a:r>
          </a:p>
          <a:p>
            <a:pPr algn="just"/>
            <a:r>
              <a:rPr lang="ru-RU" sz="12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Развитие связной, грамматически правильной диалогической и монологической речи</a:t>
            </a:r>
          </a:p>
          <a:p>
            <a:pPr algn="just"/>
            <a:r>
              <a:rPr lang="ru-RU" sz="12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Развитие речевого творчества</a:t>
            </a:r>
          </a:p>
          <a:p>
            <a:pPr algn="just"/>
            <a:r>
              <a:rPr lang="ru-RU" sz="12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Развитие звуковой и интонационной культуры речи, фонематического слуха</a:t>
            </a:r>
          </a:p>
          <a:p>
            <a:pPr algn="just"/>
            <a:r>
              <a:rPr lang="ru-RU" sz="12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Знакомство с книжной культурой, детской литературой, понимание на слух текстов различных жанров детской литературы</a:t>
            </a:r>
          </a:p>
          <a:p>
            <a:pPr algn="just"/>
            <a:r>
              <a:rPr lang="ru-RU" sz="12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Формирование звуковой аналитико-синтетической активности как предпосылки обучения грамоте</a:t>
            </a:r>
          </a:p>
          <a:p>
            <a:pPr algn="just"/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Основные направления работы по развитию речи детей в дошкольном учреждении:</a:t>
            </a:r>
            <a:endParaRPr lang="ru-RU" sz="1200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200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Развитие словаря</a:t>
            </a:r>
            <a:r>
              <a:rPr lang="ru-RU" sz="12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(освоение значений слов и их уместное употребление в соответствии с контекстом высказывания, ситуацией, в которой происходит общение)</a:t>
            </a:r>
          </a:p>
          <a:p>
            <a:pPr algn="just"/>
            <a:r>
              <a:rPr lang="ru-RU" sz="1200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Воспитание звуковой культуры речи</a:t>
            </a:r>
            <a:r>
              <a:rPr lang="ru-RU" sz="12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(развитие восприятия звуков родной речи и произношения)</a:t>
            </a:r>
          </a:p>
          <a:p>
            <a:pPr algn="just"/>
            <a:r>
              <a:rPr lang="ru-RU" sz="1200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Воспитание интереса и любви к чтению, развитие литературной речи</a:t>
            </a:r>
            <a:endParaRPr lang="ru-RU" sz="1200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200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Развитие связной речи</a:t>
            </a:r>
            <a:r>
              <a:rPr lang="ru-RU" sz="12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(диалогическая (разговорная) речь, монологическая речь (рассказывание))</a:t>
            </a:r>
          </a:p>
          <a:p>
            <a:pPr algn="just"/>
            <a:r>
              <a:rPr lang="ru-RU" sz="1200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Практическое овладение воспитанниками нормами речи </a:t>
            </a:r>
            <a:r>
              <a:rPr lang="ru-RU" sz="12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(способствование развитию речи как средства общения)</a:t>
            </a:r>
          </a:p>
          <a:p>
            <a:pPr algn="just"/>
            <a:r>
              <a:rPr lang="ru-RU" sz="1200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Формирование грамматического строя речи</a:t>
            </a:r>
            <a:r>
              <a:rPr lang="ru-RU" sz="12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(морфология (изменение слов по родам, числам, </a:t>
            </a:r>
          </a:p>
          <a:p>
            <a:pPr algn="just">
              <a:buNone/>
            </a:pPr>
            <a:r>
              <a:rPr lang="ru-RU" sz="12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падежам), синтаксис (освоение различных типов словосочетаний и предложений), словообразование)</a:t>
            </a:r>
          </a:p>
          <a:p>
            <a:pPr algn="just"/>
            <a:endParaRPr lang="ru-RU" sz="1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18</a:t>
            </a:fld>
            <a:endParaRPr lang="ru-RU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3769" y="171412"/>
            <a:ext cx="6347713" cy="132080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ОБРАЗОВАТЕЛЬНАЯ ОБЛАСТЬ «ПОЗНАВАТЕЛЬНОЕ РАЗВИТИЕ»:</a:t>
            </a:r>
            <a:endParaRPr lang="ru-RU" sz="280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38373" y="1146979"/>
            <a:ext cx="8043890" cy="4973778"/>
          </a:xfrm>
        </p:spPr>
        <p:txBody>
          <a:bodyPr>
            <a:noAutofit/>
          </a:bodyPr>
          <a:lstStyle/>
          <a:p>
            <a:pPr algn="just"/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Основная цель:</a:t>
            </a:r>
            <a:endParaRPr lang="ru-RU" sz="1200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2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ознакомление с окружающим социальным миром, с природой и природными явлениями; формирование целостной картины мира; формирование элементарных математических представлений; развитие познавательно-исследовательской деятельности.</a:t>
            </a:r>
          </a:p>
          <a:p>
            <a:pPr algn="just"/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Задачи познавательного развития по ФГОС ДО:</a:t>
            </a:r>
            <a:endParaRPr lang="ru-RU" sz="1200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2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Развитие интересов детей, любознательности и познавательной мотивации</a:t>
            </a:r>
          </a:p>
          <a:p>
            <a:pPr algn="just"/>
            <a:r>
              <a:rPr lang="ru-RU" sz="12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Формирование познавательных действий, становление сознания</a:t>
            </a:r>
          </a:p>
          <a:p>
            <a:pPr algn="just"/>
            <a:r>
              <a:rPr lang="ru-RU" sz="12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Развитие воображения и творческой активности</a:t>
            </a:r>
          </a:p>
          <a:p>
            <a:pPr algn="just"/>
            <a:r>
              <a:rPr lang="ru-RU" sz="12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Формирование первичных представлений о себе, других людях</a:t>
            </a:r>
          </a:p>
          <a:p>
            <a:pPr algn="just"/>
            <a:r>
              <a:rPr lang="ru-RU" sz="12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Формирование первичных представлений об объектах окружающего мира, о свойствах и отношениях объектов окружающего мира (форме, цвете, размере, материале, звучании, ритме, темпе, количестве, числе, части и целом, пространстве и времени, движении и покое, причинах и следствиях и др.)</a:t>
            </a:r>
          </a:p>
          <a:p>
            <a:pPr algn="just"/>
            <a:r>
              <a:rPr lang="ru-RU" sz="12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Формирование первичных представлений о малой Родине и Отечестве, представлений о </a:t>
            </a:r>
            <a:r>
              <a:rPr lang="ru-RU" sz="1200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социокультурных</a:t>
            </a:r>
            <a:r>
              <a:rPr lang="ru-RU" sz="12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ценностях нашего народа, об отечественных традициях и праздниках, о планете Земля как общем доме людей, о многообразии стран и народов мира</a:t>
            </a:r>
          </a:p>
          <a:p>
            <a:pPr algn="just"/>
            <a:r>
              <a:rPr lang="ru-RU" sz="12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Формирование первичных представлений об особенностях природы</a:t>
            </a:r>
          </a:p>
          <a:p>
            <a:pPr algn="just"/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Основные направления работы по познавательному развитию детей в дошкольном учреждении:</a:t>
            </a:r>
            <a:endParaRPr lang="ru-RU" sz="1200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200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Развитие познавательно-исследовательской деятельности</a:t>
            </a:r>
            <a:endParaRPr lang="ru-RU" sz="1200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200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Приобщение к </a:t>
            </a:r>
            <a:r>
              <a:rPr lang="ru-RU" sz="1200" i="1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социокультурным</a:t>
            </a:r>
            <a:r>
              <a:rPr lang="ru-RU" sz="1200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ценностям</a:t>
            </a:r>
            <a:endParaRPr lang="ru-RU" sz="1200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200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Формирование элементарных математических представлений</a:t>
            </a:r>
            <a:endParaRPr lang="ru-RU" sz="1200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200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Ознакомление с миром природы</a:t>
            </a:r>
            <a:endParaRPr lang="ru-RU" sz="1200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19</a:t>
            </a:fld>
            <a:endParaRPr lang="ru-RU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26946"/>
            <a:ext cx="8929718" cy="114300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ОБРАЗОВАТЕЛЬНАЯ ОБЛАСТЬ </a:t>
            </a:r>
            <a:b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«ХУДОЖЕСТВЕННО-ЭСТЕТИЧЕСКОЕ РАЗВИТИЕ»</a:t>
            </a:r>
            <a:endParaRPr lang="ru-RU" sz="280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0381" y="983608"/>
            <a:ext cx="8115328" cy="4873752"/>
          </a:xfrm>
        </p:spPr>
        <p:txBody>
          <a:bodyPr>
            <a:noAutofit/>
          </a:bodyPr>
          <a:lstStyle/>
          <a:p>
            <a:pPr algn="just"/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Основная цель:</a:t>
            </a:r>
            <a:endParaRPr lang="ru-RU" sz="1200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2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формирование интереса к эстетической стороне окружающей действительности; развитие эстетических чувств детей; развитие детского художественного творчества, интереса к самостоятельной творческой деятельности.</a:t>
            </a:r>
          </a:p>
          <a:p>
            <a:pPr algn="just"/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Задачи художественно-эстетического развития по ФГОС ДО:</a:t>
            </a:r>
            <a:endParaRPr lang="ru-RU" sz="1200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2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Развитие предпосылок ценностно-смыслового восприятия и понимания произведений искусства, мира природы</a:t>
            </a:r>
          </a:p>
          <a:p>
            <a:pPr algn="just"/>
            <a:r>
              <a:rPr lang="ru-RU" sz="12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Становление эстетического отношения к окружающему миру</a:t>
            </a:r>
          </a:p>
          <a:p>
            <a:pPr algn="just"/>
            <a:r>
              <a:rPr lang="ru-RU" sz="12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Формирование элементарных представлений о видах искусства</a:t>
            </a:r>
          </a:p>
          <a:p>
            <a:pPr algn="just"/>
            <a:r>
              <a:rPr lang="ru-RU" sz="12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Восприятие музыки</a:t>
            </a:r>
          </a:p>
          <a:p>
            <a:pPr algn="just"/>
            <a:r>
              <a:rPr lang="ru-RU" sz="12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Восприятие художественной литературы, фольклора</a:t>
            </a:r>
          </a:p>
          <a:p>
            <a:pPr algn="just"/>
            <a:r>
              <a:rPr lang="ru-RU" sz="12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Стимулирование сопереживания персонажам художественных произведений</a:t>
            </a:r>
          </a:p>
          <a:p>
            <a:pPr algn="just"/>
            <a:r>
              <a:rPr lang="ru-RU" sz="12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Реализация самостоятельной творческой деятельности (изобразительной, конструктивно-модельной, музыкальной и др.)</a:t>
            </a:r>
          </a:p>
          <a:p>
            <a:pPr algn="just"/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Основные направления работы по художественно-эстетическому развитию </a:t>
            </a:r>
            <a:endParaRPr lang="ru-RU" sz="1200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детей в дошкольном учреждении:</a:t>
            </a:r>
            <a:endParaRPr lang="ru-RU" sz="1200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200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Приобщение к искусству</a:t>
            </a:r>
            <a:endParaRPr lang="ru-RU" sz="1200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200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Изобразительная деятельность</a:t>
            </a:r>
            <a:endParaRPr lang="ru-RU" sz="1200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200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Конструктивно-модельная  деятельность</a:t>
            </a:r>
            <a:endParaRPr lang="ru-RU" sz="1200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200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Музыкальная  деятельность</a:t>
            </a:r>
            <a:endParaRPr lang="ru-RU" sz="1200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20</a:t>
            </a:fld>
            <a:endParaRPr lang="ru-RU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188640"/>
            <a:ext cx="7139014" cy="1143008"/>
          </a:xfrm>
        </p:spPr>
        <p:txBody>
          <a:bodyPr>
            <a:normAutofit/>
          </a:bodyPr>
          <a:lstStyle/>
          <a:p>
            <a:pPr algn="ctr"/>
            <a:r>
              <a:rPr lang="ru-RU" altLang="ru-RU" sz="2800" b="1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Направления взаимодействия с семьями воспитанников:</a:t>
            </a:r>
            <a:endParaRPr lang="en-US" altLang="ru-RU" sz="280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208" name="AutoShape 16"/>
          <p:cNvSpPr>
            <a:spLocks noChangeArrowheads="1"/>
          </p:cNvSpPr>
          <p:nvPr/>
        </p:nvSpPr>
        <p:spPr bwMode="blackGray">
          <a:xfrm rot="16200000" flipH="1" flipV="1">
            <a:off x="3186328" y="1182945"/>
            <a:ext cx="657763" cy="755650"/>
          </a:xfrm>
          <a:prstGeom prst="rightArrow">
            <a:avLst>
              <a:gd name="adj1" fmla="val 46509"/>
              <a:gd name="adj2" fmla="val 42052"/>
            </a:avLst>
          </a:prstGeom>
          <a:gradFill rotWithShape="1">
            <a:gsLst>
              <a:gs pos="0">
                <a:schemeClr val="accent2">
                  <a:gamma/>
                  <a:tint val="0"/>
                  <a:invGamma/>
                  <a:alpha val="0"/>
                </a:schemeClr>
              </a:gs>
              <a:gs pos="100000">
                <a:schemeClr val="accent2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1251723" y="5745463"/>
            <a:ext cx="168275" cy="168275"/>
            <a:chOff x="2928" y="2208"/>
            <a:chExt cx="262" cy="262"/>
          </a:xfrm>
        </p:grpSpPr>
        <p:sp>
          <p:nvSpPr>
            <p:cNvPr id="8214" name="Oval 22"/>
            <p:cNvSpPr>
              <a:spLocks noChangeArrowheads="1"/>
            </p:cNvSpPr>
            <p:nvPr/>
          </p:nvSpPr>
          <p:spPr bwMode="gray">
            <a:xfrm>
              <a:off x="2928" y="2208"/>
              <a:ext cx="262" cy="262"/>
            </a:xfrm>
            <a:prstGeom prst="ellipse">
              <a:avLst/>
            </a:prstGeom>
            <a:gradFill rotWithShape="1">
              <a:gsLst>
                <a:gs pos="0">
                  <a:srgbClr val="223864">
                    <a:gamma/>
                    <a:tint val="28627"/>
                    <a:invGamma/>
                  </a:srgbClr>
                </a:gs>
                <a:gs pos="100000">
                  <a:srgbClr val="223864"/>
                </a:gs>
              </a:gsLst>
              <a:lin ang="2700000" scaled="1"/>
            </a:gradFill>
            <a:ln w="12700">
              <a:solidFill>
                <a:srgbClr val="F8F8F8"/>
              </a:solidFill>
              <a:round/>
              <a:headEnd/>
              <a:tailEnd/>
            </a:ln>
            <a:effectLst>
              <a:outerShdw dist="35921" dir="2700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215" name="Oval 23"/>
            <p:cNvSpPr>
              <a:spLocks noChangeArrowheads="1"/>
            </p:cNvSpPr>
            <p:nvPr/>
          </p:nvSpPr>
          <p:spPr bwMode="gray">
            <a:xfrm>
              <a:off x="2949" y="2230"/>
              <a:ext cx="218" cy="218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tint val="6352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>
                  <a:solidFill>
                    <a:srgbClr val="DDDDDD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17961" dir="2700000" algn="ctr" rotWithShape="0">
                      <a:srgbClr val="00000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8220" name="AutoShape 28"/>
          <p:cNvSpPr>
            <a:spLocks noChangeArrowheads="1"/>
          </p:cNvSpPr>
          <p:nvPr/>
        </p:nvSpPr>
        <p:spPr bwMode="gray">
          <a:xfrm>
            <a:off x="30857" y="1925373"/>
            <a:ext cx="7929618" cy="1571636"/>
          </a:xfrm>
          <a:prstGeom prst="roundRect">
            <a:avLst>
              <a:gd name="adj" fmla="val 50000"/>
            </a:avLst>
          </a:prstGeom>
          <a:solidFill>
            <a:schemeClr val="accent2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57150" algn="ctr">
                <a:solidFill>
                  <a:srgbClr val="C68AD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8223" name="Rectangle 31"/>
          <p:cNvSpPr>
            <a:spLocks noChangeArrowheads="1"/>
          </p:cNvSpPr>
          <p:nvPr/>
        </p:nvSpPr>
        <p:spPr bwMode="gray">
          <a:xfrm>
            <a:off x="209452" y="2220268"/>
            <a:ext cx="7572428" cy="1006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gradFill rotWithShape="1">
                  <a:gsLst>
                    <a:gs pos="0">
                      <a:schemeClr val="accent1"/>
                    </a:gs>
                    <a:gs pos="50000">
                      <a:schemeClr val="bg1"/>
                    </a:gs>
                    <a:gs pos="100000">
                      <a:schemeClr val="accent1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altLang="ru-RU" sz="2400" b="1" dirty="0" smtClean="0">
                <a:cs typeface="Arial" charset="0"/>
              </a:rPr>
              <a:t>ВЗАИМОПОЗНАНИЕ И ВЗАИМОИНФОРМИРОВАНИЕ </a:t>
            </a:r>
          </a:p>
          <a:p>
            <a:pPr algn="ctr">
              <a:lnSpc>
                <a:spcPct val="90000"/>
              </a:lnSpc>
            </a:pPr>
            <a:r>
              <a:rPr lang="ru-RU" altLang="ru-RU" sz="1400" b="1" dirty="0" smtClean="0">
                <a:solidFill>
                  <a:srgbClr val="002060"/>
                </a:solidFill>
                <a:cs typeface="Arial" charset="0"/>
              </a:rPr>
              <a:t>(</a:t>
            </a:r>
            <a:r>
              <a:rPr lang="ru-RU" sz="1400" dirty="0" smtClean="0"/>
              <a:t>беседы, консультации, буклеты, памятки, папки-передвижки, анкетирование, посещение семей на дому, сбор сведений о семье, проведение Дней открытых дверей, информирование через сайт ДОУ)</a:t>
            </a:r>
            <a:endParaRPr lang="en-US" altLang="ru-RU" sz="1400" b="1" dirty="0">
              <a:solidFill>
                <a:srgbClr val="002060"/>
              </a:solidFill>
              <a:cs typeface="Arial" charset="0"/>
            </a:endParaRPr>
          </a:p>
        </p:txBody>
      </p:sp>
      <p:sp>
        <p:nvSpPr>
          <p:cNvPr id="8226" name="AutoShape 34"/>
          <p:cNvSpPr>
            <a:spLocks noChangeArrowheads="1"/>
          </p:cNvSpPr>
          <p:nvPr/>
        </p:nvSpPr>
        <p:spPr bwMode="blackGray">
          <a:xfrm rot="16200000" flipV="1">
            <a:off x="3982134" y="1120713"/>
            <a:ext cx="636883" cy="755650"/>
          </a:xfrm>
          <a:prstGeom prst="rightArrow">
            <a:avLst>
              <a:gd name="adj1" fmla="val 46509"/>
              <a:gd name="adj2" fmla="val 42098"/>
            </a:avLst>
          </a:prstGeom>
          <a:gradFill rotWithShape="1">
            <a:gsLst>
              <a:gs pos="0">
                <a:schemeClr val="accent1">
                  <a:gamma/>
                  <a:tint val="0"/>
                  <a:invGamma/>
                  <a:alpha val="0"/>
                </a:schemeClr>
              </a:gs>
              <a:gs pos="100000">
                <a:schemeClr val="accent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0" name="AutoShape 28"/>
          <p:cNvSpPr>
            <a:spLocks noChangeArrowheads="1"/>
          </p:cNvSpPr>
          <p:nvPr/>
        </p:nvSpPr>
        <p:spPr bwMode="gray">
          <a:xfrm>
            <a:off x="30857" y="3602569"/>
            <a:ext cx="7929618" cy="1357322"/>
          </a:xfrm>
          <a:prstGeom prst="roundRect">
            <a:avLst>
              <a:gd name="adj" fmla="val 50000"/>
            </a:avLst>
          </a:prstGeom>
          <a:solidFill>
            <a:schemeClr val="accent2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57150" algn="ctr">
                <a:solidFill>
                  <a:srgbClr val="C68AD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1" name="AutoShape 28"/>
          <p:cNvSpPr>
            <a:spLocks noChangeArrowheads="1"/>
          </p:cNvSpPr>
          <p:nvPr/>
        </p:nvSpPr>
        <p:spPr bwMode="gray">
          <a:xfrm>
            <a:off x="57770" y="5122130"/>
            <a:ext cx="7929618" cy="1341932"/>
          </a:xfrm>
          <a:prstGeom prst="roundRect">
            <a:avLst>
              <a:gd name="adj" fmla="val 50000"/>
            </a:avLst>
          </a:prstGeom>
          <a:solidFill>
            <a:schemeClr val="accent2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57150" algn="ctr">
                <a:solidFill>
                  <a:srgbClr val="C68AD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2" name="Rectangle 31"/>
          <p:cNvSpPr>
            <a:spLocks noChangeArrowheads="1"/>
          </p:cNvSpPr>
          <p:nvPr/>
        </p:nvSpPr>
        <p:spPr bwMode="gray">
          <a:xfrm>
            <a:off x="757249" y="3737105"/>
            <a:ext cx="6634339" cy="11449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gradFill rotWithShape="1">
                  <a:gsLst>
                    <a:gs pos="0">
                      <a:schemeClr val="accent1"/>
                    </a:gs>
                    <a:gs pos="50000">
                      <a:schemeClr val="bg1"/>
                    </a:gs>
                    <a:gs pos="100000">
                      <a:schemeClr val="accent1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altLang="ru-RU" sz="2400" b="1" dirty="0" smtClean="0">
                <a:cs typeface="Arial" charset="0"/>
              </a:rPr>
              <a:t>НЕПРЕРЫВНОЕ ОБРАЗОВАНИЕ ВОСПИТЫВАЮЩИХ ВЗРОСЛЫХ</a:t>
            </a:r>
          </a:p>
          <a:p>
            <a:pPr algn="ctr">
              <a:lnSpc>
                <a:spcPct val="90000"/>
              </a:lnSpc>
            </a:pPr>
            <a:r>
              <a:rPr lang="ru-RU" sz="1400" dirty="0" smtClean="0"/>
              <a:t>(родительские собрания, семинары-практикумы, тренинги, </a:t>
            </a:r>
          </a:p>
          <a:p>
            <a:pPr algn="ctr">
              <a:lnSpc>
                <a:spcPct val="90000"/>
              </a:lnSpc>
            </a:pPr>
            <a:r>
              <a:rPr lang="ru-RU" sz="1400" dirty="0" smtClean="0"/>
              <a:t>мастер-классы, круглые столы)</a:t>
            </a:r>
            <a:endParaRPr lang="en-US" altLang="ru-RU" sz="1400" b="1" dirty="0">
              <a:solidFill>
                <a:srgbClr val="002060"/>
              </a:solidFill>
              <a:cs typeface="Arial" charset="0"/>
            </a:endParaRPr>
          </a:p>
        </p:txBody>
      </p:sp>
      <p:sp>
        <p:nvSpPr>
          <p:cNvPr id="43" name="Rectangle 31"/>
          <p:cNvSpPr>
            <a:spLocks noChangeArrowheads="1"/>
          </p:cNvSpPr>
          <p:nvPr/>
        </p:nvSpPr>
        <p:spPr bwMode="gray">
          <a:xfrm>
            <a:off x="728675" y="5220631"/>
            <a:ext cx="7143800" cy="11449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gradFill rotWithShape="1">
                  <a:gsLst>
                    <a:gs pos="0">
                      <a:schemeClr val="accent1"/>
                    </a:gs>
                    <a:gs pos="50000">
                      <a:schemeClr val="bg1"/>
                    </a:gs>
                    <a:gs pos="100000">
                      <a:schemeClr val="accent1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altLang="ru-RU" sz="2400" b="1" dirty="0" smtClean="0">
                <a:cs typeface="Arial" charset="0"/>
              </a:rPr>
              <a:t>СОВМЕСТНАЯ ДЕЯТЕЛЬНОСТЬ </a:t>
            </a:r>
          </a:p>
          <a:p>
            <a:pPr algn="ctr">
              <a:lnSpc>
                <a:spcPct val="90000"/>
              </a:lnSpc>
            </a:pPr>
            <a:r>
              <a:rPr lang="ru-RU" altLang="ru-RU" sz="2400" b="1" dirty="0" smtClean="0">
                <a:cs typeface="Arial" charset="0"/>
              </a:rPr>
              <a:t>ПЕДАГОГОВ, РОДИТЕЛЕЙ, ДЕТЕЙ</a:t>
            </a:r>
          </a:p>
          <a:p>
            <a:pPr algn="ctr">
              <a:lnSpc>
                <a:spcPct val="90000"/>
              </a:lnSpc>
            </a:pPr>
            <a:r>
              <a:rPr lang="ru-RU" sz="1400" dirty="0" smtClean="0"/>
              <a:t>(участие в проектной деятельности, праздники, фестивали, совместные походы и экскурсии, выставки, совместное участие в конкурсах)</a:t>
            </a:r>
            <a:endParaRPr lang="en-US" altLang="ru-RU" sz="1400" b="1" dirty="0">
              <a:solidFill>
                <a:srgbClr val="002060"/>
              </a:solidFill>
              <a:cs typeface="Arial" charset="0"/>
            </a:endParaRPr>
          </a:p>
        </p:txBody>
      </p:sp>
      <p:grpSp>
        <p:nvGrpSpPr>
          <p:cNvPr id="3" name="Group 21"/>
          <p:cNvGrpSpPr>
            <a:grpSpLocks/>
          </p:cNvGrpSpPr>
          <p:nvPr/>
        </p:nvGrpSpPr>
        <p:grpSpPr bwMode="auto">
          <a:xfrm>
            <a:off x="1256989" y="4389227"/>
            <a:ext cx="168275" cy="168275"/>
            <a:chOff x="2928" y="2208"/>
            <a:chExt cx="262" cy="262"/>
          </a:xfrm>
        </p:grpSpPr>
        <p:sp>
          <p:nvSpPr>
            <p:cNvPr id="45" name="Oval 22"/>
            <p:cNvSpPr>
              <a:spLocks noChangeArrowheads="1"/>
            </p:cNvSpPr>
            <p:nvPr/>
          </p:nvSpPr>
          <p:spPr bwMode="gray">
            <a:xfrm>
              <a:off x="2928" y="2208"/>
              <a:ext cx="262" cy="262"/>
            </a:xfrm>
            <a:prstGeom prst="ellipse">
              <a:avLst/>
            </a:prstGeom>
            <a:gradFill rotWithShape="1">
              <a:gsLst>
                <a:gs pos="0">
                  <a:srgbClr val="223864">
                    <a:gamma/>
                    <a:tint val="28627"/>
                    <a:invGamma/>
                  </a:srgbClr>
                </a:gs>
                <a:gs pos="100000">
                  <a:srgbClr val="223864"/>
                </a:gs>
              </a:gsLst>
              <a:lin ang="2700000" scaled="1"/>
            </a:gradFill>
            <a:ln w="12700">
              <a:solidFill>
                <a:srgbClr val="F8F8F8"/>
              </a:solidFill>
              <a:round/>
              <a:headEnd/>
              <a:tailEnd/>
            </a:ln>
            <a:effectLst>
              <a:outerShdw dist="35921" dir="2700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6" name="Oval 23"/>
            <p:cNvSpPr>
              <a:spLocks noChangeArrowheads="1"/>
            </p:cNvSpPr>
            <p:nvPr/>
          </p:nvSpPr>
          <p:spPr bwMode="gray">
            <a:xfrm>
              <a:off x="2949" y="2230"/>
              <a:ext cx="218" cy="218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tint val="6352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>
                  <a:solidFill>
                    <a:srgbClr val="DDDDDD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17961" dir="2700000" algn="ctr" rotWithShape="0">
                      <a:srgbClr val="00000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4" name="Group 21"/>
          <p:cNvGrpSpPr>
            <a:grpSpLocks/>
          </p:cNvGrpSpPr>
          <p:nvPr/>
        </p:nvGrpSpPr>
        <p:grpSpPr bwMode="auto">
          <a:xfrm>
            <a:off x="1231374" y="3171878"/>
            <a:ext cx="168275" cy="168275"/>
            <a:chOff x="2928" y="2208"/>
            <a:chExt cx="262" cy="262"/>
          </a:xfrm>
        </p:grpSpPr>
        <p:sp>
          <p:nvSpPr>
            <p:cNvPr id="48" name="Oval 22"/>
            <p:cNvSpPr>
              <a:spLocks noChangeArrowheads="1"/>
            </p:cNvSpPr>
            <p:nvPr/>
          </p:nvSpPr>
          <p:spPr bwMode="gray">
            <a:xfrm>
              <a:off x="2928" y="2208"/>
              <a:ext cx="262" cy="262"/>
            </a:xfrm>
            <a:prstGeom prst="ellipse">
              <a:avLst/>
            </a:prstGeom>
            <a:gradFill rotWithShape="1">
              <a:gsLst>
                <a:gs pos="0">
                  <a:srgbClr val="223864">
                    <a:gamma/>
                    <a:tint val="28627"/>
                    <a:invGamma/>
                  </a:srgbClr>
                </a:gs>
                <a:gs pos="100000">
                  <a:srgbClr val="223864"/>
                </a:gs>
              </a:gsLst>
              <a:lin ang="2700000" scaled="1"/>
            </a:gradFill>
            <a:ln w="12700">
              <a:solidFill>
                <a:srgbClr val="F8F8F8"/>
              </a:solidFill>
              <a:round/>
              <a:headEnd/>
              <a:tailEnd/>
            </a:ln>
            <a:effectLst>
              <a:outerShdw dist="35921" dir="2700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9" name="Oval 23"/>
            <p:cNvSpPr>
              <a:spLocks noChangeArrowheads="1"/>
            </p:cNvSpPr>
            <p:nvPr/>
          </p:nvSpPr>
          <p:spPr bwMode="gray">
            <a:xfrm>
              <a:off x="2949" y="2230"/>
              <a:ext cx="218" cy="218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tint val="6352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>
                  <a:solidFill>
                    <a:srgbClr val="DDDDDD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17961" dir="2700000" algn="ctr" rotWithShape="0">
                      <a:srgbClr val="00000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971600" y="97638"/>
            <a:ext cx="6347713" cy="132080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Направления вариативной части программы:</a:t>
            </a:r>
            <a:endParaRPr lang="ru-RU" sz="2800" b="1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395536" y="1461301"/>
            <a:ext cx="4000528" cy="171451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 b="1" dirty="0" smtClean="0"/>
              <a:t>1. РЕГИОНАЛЬНЫЙ </a:t>
            </a:r>
          </a:p>
          <a:p>
            <a:pPr algn="ctr"/>
            <a:r>
              <a:rPr lang="ru-RU" sz="2000" b="1" dirty="0" smtClean="0"/>
              <a:t>КОМПОНЕНТ</a:t>
            </a:r>
            <a:endParaRPr lang="ru-RU" sz="2000" b="1" dirty="0"/>
          </a:p>
        </p:txBody>
      </p:sp>
      <p:sp>
        <p:nvSpPr>
          <p:cNvPr id="24585" name="Rectangle 9"/>
          <p:cNvSpPr>
            <a:spLocks noChangeArrowheads="1"/>
          </p:cNvSpPr>
          <p:nvPr/>
        </p:nvSpPr>
        <p:spPr bwMode="auto">
          <a:xfrm>
            <a:off x="4644008" y="2636912"/>
            <a:ext cx="3571900" cy="207170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 dirty="0"/>
              <a:t> </a:t>
            </a:r>
            <a:r>
              <a:rPr lang="ru-RU" sz="2000" b="1" dirty="0" smtClean="0"/>
              <a:t>2. ОСВОЕНИЕ НОВЫХ </a:t>
            </a:r>
          </a:p>
          <a:p>
            <a:pPr algn="ctr"/>
            <a:r>
              <a:rPr lang="ru-RU" sz="2000" b="1" dirty="0" smtClean="0"/>
              <a:t>ОБРАЗОВАТЕЛЬНЫХ </a:t>
            </a:r>
          </a:p>
          <a:p>
            <a:pPr algn="ctr"/>
            <a:r>
              <a:rPr lang="ru-RU" sz="2000" b="1" dirty="0" smtClean="0"/>
              <a:t>ТЕХНОЛОГИЙ</a:t>
            </a:r>
            <a:endParaRPr lang="ru-RU" sz="2000" b="1" dirty="0"/>
          </a:p>
        </p:txBody>
      </p:sp>
      <p:sp>
        <p:nvSpPr>
          <p:cNvPr id="24587" name="Rectangle 11"/>
          <p:cNvSpPr>
            <a:spLocks noChangeArrowheads="1"/>
          </p:cNvSpPr>
          <p:nvPr/>
        </p:nvSpPr>
        <p:spPr bwMode="auto">
          <a:xfrm>
            <a:off x="467544" y="4293096"/>
            <a:ext cx="4041387" cy="171451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 b="1" dirty="0" smtClean="0"/>
              <a:t>3. ДОПОЛНИТЕЛЬНОЕ </a:t>
            </a:r>
          </a:p>
          <a:p>
            <a:pPr algn="ctr"/>
            <a:r>
              <a:rPr lang="ru-RU" sz="2000" b="1" dirty="0" smtClean="0"/>
              <a:t>ОБРАЗОВАНИЕ В КРУЖКАХ, </a:t>
            </a:r>
          </a:p>
          <a:p>
            <a:pPr algn="ctr"/>
            <a:r>
              <a:rPr lang="ru-RU" sz="2000" b="1" dirty="0" smtClean="0"/>
              <a:t>СЕКЦИЯХ </a:t>
            </a:r>
            <a:endParaRPr lang="ru-RU" sz="2000" b="1" dirty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211936"/>
            <a:ext cx="6347713" cy="132080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Содержание </a:t>
            </a:r>
            <a:b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организационного раздела:</a:t>
            </a:r>
            <a:endParaRPr lang="ru-RU" sz="280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7686700" cy="4873752"/>
          </a:xfrm>
        </p:spPr>
        <p:txBody>
          <a:bodyPr/>
          <a:lstStyle/>
          <a:p>
            <a:pPr algn="just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Организационный раздел включает в себя:</a:t>
            </a:r>
          </a:p>
          <a:p>
            <a:pPr algn="just"/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материально-техническое обеспечение;</a:t>
            </a:r>
          </a:p>
          <a:p>
            <a:pPr algn="just"/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психолого-педагогические условия реализации программы;</a:t>
            </a:r>
          </a:p>
          <a:p>
            <a:pPr algn="just"/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особенности организации развивающей предметно-пространственной среды;</a:t>
            </a:r>
          </a:p>
          <a:p>
            <a:pPr algn="just"/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особенности традиционных событий, праздников, мероприятий;</a:t>
            </a:r>
          </a:p>
          <a:p>
            <a:pPr algn="just"/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Кадровые условия, календарный  план  воспитательной работы , режим и распорядок дня;</a:t>
            </a:r>
          </a:p>
          <a:p>
            <a:pPr algn="just"/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Перечень литературы.</a:t>
            </a:r>
          </a:p>
          <a:p>
            <a:pPr>
              <a:buFontTx/>
              <a:buChar char="-"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23</a:t>
            </a:fld>
            <a:endParaRPr lang="ru-RU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1567" y="188640"/>
            <a:ext cx="7686700" cy="1143000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Контактная информация:</a:t>
            </a:r>
            <a:endParaRPr lang="ru-RU" sz="3600" b="1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7972452" cy="4873752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Юридический адрес организации: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400125,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Россия, Волгоград, ул.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набережная Волжской флотилии,35</a:t>
            </a:r>
          </a:p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Телефоны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8 (8442)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79-59-07</a:t>
            </a:r>
          </a:p>
          <a:p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E-mail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dou3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31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@</a:t>
            </a:r>
            <a:r>
              <a:rPr lang="en-US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volgadmin.ru</a:t>
            </a:r>
            <a:endParaRPr lang="ru-RU" b="1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Адрес сайта организации: 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https://mou331.oshkole.ru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/</a:t>
            </a:r>
            <a:endParaRPr lang="ru-RU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b="1" dirty="0" smtClean="0"/>
          </a:p>
          <a:p>
            <a:pPr algn="just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24</a:t>
            </a:fld>
            <a:endParaRPr lang="ru-RU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951</TotalTime>
  <Words>2750</Words>
  <Application>Microsoft Office PowerPoint</Application>
  <PresentationFormat>Экран (4:3)</PresentationFormat>
  <Paragraphs>243</Paragraphs>
  <Slides>24</Slides>
  <Notes>4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6" baseType="lpstr">
      <vt:lpstr>Грань</vt:lpstr>
      <vt:lpstr>Acrobat Document</vt:lpstr>
      <vt:lpstr> Краткая презентация основной образовательной программы дошкольного образования   </vt:lpstr>
      <vt:lpstr>Полное название: Основная образовательная программа дошкольного образования  муниципального дошкольного образовательного учреждения «Детский сад № 331 Тракторозаводского района Волгограда»  Сокращённое название:  ООП ДОО  Ориентирована на детей в возрасте от 2 до 8 лет. </vt:lpstr>
      <vt:lpstr> </vt:lpstr>
      <vt:lpstr>Цель образовательной программы:</vt:lpstr>
      <vt:lpstr>Задачи программы:</vt:lpstr>
      <vt:lpstr>  </vt:lpstr>
      <vt:lpstr>Основная образовательная программа  МОУ Детский сад № 331 программа ДОО  включает три основных раздела:</vt:lpstr>
      <vt:lpstr>Содержание целевого раздела:</vt:lpstr>
      <vt:lpstr>Целевые ориентиры образования в  раннем возрасте: </vt:lpstr>
      <vt:lpstr>Слайд 10</vt:lpstr>
      <vt:lpstr>Целевые ориентиры на этапе завершения дошкольного образования: </vt:lpstr>
      <vt:lpstr>Слайд 12</vt:lpstr>
      <vt:lpstr>Слайд 13</vt:lpstr>
      <vt:lpstr>Содержательный раздел:</vt:lpstr>
      <vt:lpstr>Образовательные области, обеспечивающие разностороннее развитие детей по ФГОС ДО:</vt:lpstr>
      <vt:lpstr>ОБРАЗОВАТЕЛЬНАЯ ОБЛАСТЬ «ФИЗИЧЕСКОЕ РАЗВИТИЕ»  </vt:lpstr>
      <vt:lpstr>ОБРАЗОВАТЕЛЬНАЯ ОБЛАСТЬ «СОЦИАЛЬНО-КОММУНИКАТИВНОЕ РАЗВИТИЕ»</vt:lpstr>
      <vt:lpstr>ОБРАЗОВАТЕЛЬНАЯ ОБЛАСТЬ «РЕЧЕВОЕ РАЗВИТИЕ» </vt:lpstr>
      <vt:lpstr>ОБРАЗОВАТЕЛЬНАЯ ОБЛАСТЬ «ПОЗНАВАТЕЛЬНОЕ РАЗВИТИЕ»:</vt:lpstr>
      <vt:lpstr>ОБРАЗОВАТЕЛЬНАЯ ОБЛАСТЬ  «ХУДОЖЕСТВЕННО-ЭСТЕТИЧЕСКОЕ РАЗВИТИЕ»</vt:lpstr>
      <vt:lpstr>Направления взаимодействия с семьями воспитанников:</vt:lpstr>
      <vt:lpstr>Направления вариативной части программы:</vt:lpstr>
      <vt:lpstr>Содержание  организационного раздела:</vt:lpstr>
      <vt:lpstr>Контактная информация: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МАЛЫШОК ООП ДОО</dc:title>
  <dc:creator>Оксана Миляхова</dc:creator>
  <cp:lastModifiedBy>Екатерина Пуликова</cp:lastModifiedBy>
  <cp:revision>150</cp:revision>
  <dcterms:created xsi:type="dcterms:W3CDTF">2013-12-24T12:41:12Z</dcterms:created>
  <dcterms:modified xsi:type="dcterms:W3CDTF">2023-10-30T13:04:44Z</dcterms:modified>
</cp:coreProperties>
</file>